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71" r:id="rId2"/>
    <p:sldId id="423" r:id="rId3"/>
    <p:sldId id="424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66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21" r:id="rId4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FC24"/>
    <a:srgbClr val="DFF6C0"/>
    <a:srgbClr val="B2FE94"/>
    <a:srgbClr val="A8E7FE"/>
    <a:srgbClr val="01B0EF"/>
    <a:srgbClr val="5ED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31" autoAdjust="0"/>
  </p:normalViewPr>
  <p:slideViewPr>
    <p:cSldViewPr>
      <p:cViewPr varScale="1">
        <p:scale>
          <a:sx n="96" d="100"/>
          <a:sy n="96" d="100"/>
        </p:scale>
        <p:origin x="-96" y="-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912" y="-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/>
          <a:lstStyle>
            <a:lvl1pPr algn="r">
              <a:defRPr sz="1300"/>
            </a:lvl1pPr>
          </a:lstStyle>
          <a:p>
            <a:fld id="{7C93A5E4-EFBF-42F1-9D6D-150DBC18A077}" type="datetimeFigureOut">
              <a:rPr lang="ko-KR" altLang="en-US" smtClean="0"/>
              <a:pPr/>
              <a:t>2019-05-27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820" tIns="47910" rIns="95820" bIns="479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0687"/>
            <a:ext cx="5683250" cy="4605744"/>
          </a:xfrm>
          <a:prstGeom prst="rect">
            <a:avLst/>
          </a:prstGeom>
        </p:spPr>
        <p:txBody>
          <a:bodyPr vert="horz" lIns="95820" tIns="47910" rIns="95820" bIns="4791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373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373"/>
            <a:ext cx="3078427" cy="511563"/>
          </a:xfrm>
          <a:prstGeom prst="rect">
            <a:avLst/>
          </a:prstGeom>
        </p:spPr>
        <p:txBody>
          <a:bodyPr vert="horz" lIns="95820" tIns="47910" rIns="95820" bIns="47910" rtlCol="0" anchor="b"/>
          <a:lstStyle>
            <a:lvl1pPr algn="r">
              <a:defRPr sz="1300"/>
            </a:lvl1pPr>
          </a:lstStyle>
          <a:p>
            <a:fld id="{11CBD838-C551-4D4E-A367-FADD5ACBAA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22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부제목 2"/>
          <p:cNvSpPr>
            <a:spLocks noGrp="1"/>
          </p:cNvSpPr>
          <p:nvPr>
            <p:ph type="subTitle" idx="1"/>
          </p:nvPr>
        </p:nvSpPr>
        <p:spPr>
          <a:xfrm>
            <a:off x="2457480" y="3143248"/>
            <a:ext cx="6400800" cy="428628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32" name="직사각형 31"/>
          <p:cNvSpPr/>
          <p:nvPr userDrawn="1"/>
        </p:nvSpPr>
        <p:spPr>
          <a:xfrm>
            <a:off x="0" y="1785926"/>
            <a:ext cx="9144000" cy="135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>
            <a:spLocks noGrp="1"/>
          </p:cNvSpPr>
          <p:nvPr>
            <p:ph type="ctrTitle"/>
          </p:nvPr>
        </p:nvSpPr>
        <p:spPr>
          <a:xfrm>
            <a:off x="2157450" y="1816099"/>
            <a:ext cx="6915144" cy="1255711"/>
          </a:xfrm>
        </p:spPr>
        <p:txBody>
          <a:bodyPr>
            <a:normAutofit/>
          </a:bodyPr>
          <a:lstStyle>
            <a:lvl1pPr algn="l">
              <a:defRPr sz="4000" b="1"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027" name="Picture 3" descr="C:\Users\jshan\Pictures\Microsoft Clip Organizer\j0434843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571612"/>
            <a:ext cx="1785950" cy="1785950"/>
          </a:xfrm>
          <a:prstGeom prst="rect">
            <a:avLst/>
          </a:prstGeom>
          <a:noFill/>
        </p:spPr>
      </p:pic>
      <p:pic>
        <p:nvPicPr>
          <p:cNvPr id="1031" name="Picture 7" descr="C:\Users\jshan\Pictures\Microsoft Clip Organizer\j0438068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643182"/>
            <a:ext cx="785818" cy="785818"/>
          </a:xfrm>
          <a:prstGeom prst="rect">
            <a:avLst/>
          </a:prstGeom>
          <a:noFill/>
        </p:spPr>
      </p:pic>
      <p:cxnSp>
        <p:nvCxnSpPr>
          <p:cNvPr id="34" name="직선 연결선 33"/>
          <p:cNvCxnSpPr/>
          <p:nvPr userDrawn="1"/>
        </p:nvCxnSpPr>
        <p:spPr>
          <a:xfrm rot="5400000">
            <a:off x="4643464" y="6357946"/>
            <a:ext cx="1000108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35"/>
          <p:cNvSpPr>
            <a:spLocks noGrp="1"/>
          </p:cNvSpPr>
          <p:nvPr>
            <p:ph type="body" sz="quarter" idx="10" hasCustomPrompt="1"/>
          </p:nvPr>
        </p:nvSpPr>
        <p:spPr>
          <a:xfrm>
            <a:off x="5214956" y="5872186"/>
            <a:ext cx="3857638" cy="914400"/>
          </a:xfrm>
        </p:spPr>
        <p:txBody>
          <a:bodyPr>
            <a:normAutofit/>
          </a:bodyPr>
          <a:lstStyle>
            <a:lvl1pPr>
              <a:defRPr sz="1400" b="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발표일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발표자 등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0"/>
          <p:cNvGrpSpPr/>
          <p:nvPr userDrawn="1"/>
        </p:nvGrpSpPr>
        <p:grpSpPr>
          <a:xfrm>
            <a:off x="0" y="-24"/>
            <a:ext cx="9144000" cy="142876"/>
            <a:chOff x="0" y="285728"/>
            <a:chExt cx="9144000" cy="142876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0" y="285728"/>
              <a:ext cx="7143768" cy="142876"/>
            </a:xfrm>
            <a:prstGeom prst="rect">
              <a:avLst/>
            </a:prstGeom>
            <a:solidFill>
              <a:srgbClr val="01B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7143768" y="285728"/>
              <a:ext cx="2000232" cy="142876"/>
            </a:xfrm>
            <a:prstGeom prst="rect">
              <a:avLst/>
            </a:prstGeom>
            <a:solidFill>
              <a:srgbClr val="62F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 userDrawn="1"/>
        </p:nvSpPr>
        <p:spPr>
          <a:xfrm>
            <a:off x="0" y="142852"/>
            <a:ext cx="9144000" cy="642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5720" y="249218"/>
            <a:ext cx="8572560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460432" y="6453336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그룹 20"/>
          <p:cNvGrpSpPr/>
          <p:nvPr userDrawn="1"/>
        </p:nvGrpSpPr>
        <p:grpSpPr>
          <a:xfrm>
            <a:off x="0" y="-24"/>
            <a:ext cx="9144000" cy="142876"/>
            <a:chOff x="0" y="285728"/>
            <a:chExt cx="9144000" cy="142876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0" y="285728"/>
              <a:ext cx="7143768" cy="142876"/>
            </a:xfrm>
            <a:prstGeom prst="rect">
              <a:avLst/>
            </a:prstGeom>
            <a:solidFill>
              <a:srgbClr val="01B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7143768" y="285728"/>
              <a:ext cx="2000232" cy="142876"/>
            </a:xfrm>
            <a:prstGeom prst="rect">
              <a:avLst/>
            </a:prstGeom>
            <a:solidFill>
              <a:srgbClr val="62F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 userDrawn="1"/>
        </p:nvSpPr>
        <p:spPr>
          <a:xfrm>
            <a:off x="0" y="142852"/>
            <a:ext cx="9144000" cy="6429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5720" y="249218"/>
            <a:ext cx="8572560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8274050" cy="5326083"/>
          </a:xfrm>
          <a:prstGeom prst="rect">
            <a:avLst/>
          </a:prstGeom>
        </p:spPr>
        <p:txBody>
          <a:bodyPr/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pPr marL="284163" marR="0" lvl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마스터 텍스트 스타일을 편집합니다</a:t>
            </a:r>
          </a:p>
          <a:p>
            <a:pPr marL="630238" marR="0" lvl="1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둘째 수준</a:t>
            </a:r>
          </a:p>
          <a:p>
            <a:pPr marL="858838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셋째 수준</a:t>
            </a:r>
          </a:p>
          <a:p>
            <a:pPr marL="1198563" marR="0" lvl="3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넷째 수준</a:t>
            </a:r>
          </a:p>
          <a:p>
            <a:pPr marL="1490663" marR="0" lvl="4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다섯째 수준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1" name="그룹 20"/>
          <p:cNvGrpSpPr/>
          <p:nvPr userDrawn="1"/>
        </p:nvGrpSpPr>
        <p:grpSpPr>
          <a:xfrm>
            <a:off x="0" y="-24"/>
            <a:ext cx="9144000" cy="142876"/>
            <a:chOff x="0" y="285728"/>
            <a:chExt cx="9144000" cy="142876"/>
          </a:xfrm>
        </p:grpSpPr>
        <p:sp>
          <p:nvSpPr>
            <p:cNvPr id="19" name="직사각형 18"/>
            <p:cNvSpPr/>
            <p:nvPr userDrawn="1"/>
          </p:nvSpPr>
          <p:spPr>
            <a:xfrm>
              <a:off x="0" y="285728"/>
              <a:ext cx="7143768" cy="142876"/>
            </a:xfrm>
            <a:prstGeom prst="rect">
              <a:avLst/>
            </a:prstGeom>
            <a:solidFill>
              <a:srgbClr val="01B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7143768" y="285728"/>
              <a:ext cx="2000232" cy="142876"/>
            </a:xfrm>
            <a:prstGeom prst="rect">
              <a:avLst/>
            </a:prstGeom>
            <a:solidFill>
              <a:srgbClr val="62FC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 userDrawn="1"/>
        </p:nvSpPr>
        <p:spPr>
          <a:xfrm>
            <a:off x="0" y="142852"/>
            <a:ext cx="9144000" cy="1428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8572560" cy="393700"/>
          </a:xfrm>
        </p:spPr>
        <p:txBody>
          <a:bodyPr>
            <a:noAutofit/>
          </a:bodyPr>
          <a:lstStyle>
            <a:lvl1pPr>
              <a:defRPr sz="2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0"/>
          </p:nvPr>
        </p:nvSpPr>
        <p:spPr>
          <a:xfrm>
            <a:off x="500034" y="714356"/>
            <a:ext cx="8143932" cy="785818"/>
          </a:xfrm>
        </p:spPr>
        <p:txBody>
          <a:bodyPr>
            <a:normAutofit/>
          </a:bodyPr>
          <a:lstStyle>
            <a:lvl1pPr>
              <a:defRPr sz="1600" b="0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44488" y="325438"/>
            <a:ext cx="8397875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8274050" cy="5326083"/>
          </a:xfrm>
          <a:prstGeom prst="rect">
            <a:avLst/>
          </a:prstGeom>
        </p:spPr>
        <p:txBody>
          <a:bodyPr/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pPr marL="284163" marR="0" lvl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마스터 텍스트 스타일을 편집합니다</a:t>
            </a:r>
          </a:p>
          <a:p>
            <a:pPr marL="630238" marR="0" lvl="1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둘째 수준</a:t>
            </a:r>
          </a:p>
          <a:p>
            <a:pPr marL="858838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셋째 수준</a:t>
            </a:r>
          </a:p>
          <a:p>
            <a:pPr marL="1198563" marR="0" lvl="3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넷째 수준</a:t>
            </a:r>
          </a:p>
          <a:p>
            <a:pPr marL="1490663" marR="0" lvl="4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다섯째 수준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2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그룹 5"/>
          <p:cNvGrpSpPr/>
          <p:nvPr userDrawn="1"/>
        </p:nvGrpSpPr>
        <p:grpSpPr>
          <a:xfrm>
            <a:off x="0" y="857232"/>
            <a:ext cx="9144000" cy="1588"/>
            <a:chOff x="0" y="1071546"/>
            <a:chExt cx="9144000" cy="1588"/>
          </a:xfrm>
        </p:grpSpPr>
        <p:cxnSp>
          <p:nvCxnSpPr>
            <p:cNvPr id="8" name="직선 연결선 7"/>
            <p:cNvCxnSpPr/>
            <p:nvPr userDrawn="1"/>
          </p:nvCxnSpPr>
          <p:spPr>
            <a:xfrm>
              <a:off x="0" y="1071546"/>
              <a:ext cx="7786710" cy="1588"/>
            </a:xfrm>
            <a:prstGeom prst="line">
              <a:avLst/>
            </a:prstGeom>
            <a:ln w="28575">
              <a:solidFill>
                <a:srgbClr val="01B0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7786710" y="1071546"/>
              <a:ext cx="1357290" cy="1588"/>
            </a:xfrm>
            <a:prstGeom prst="line">
              <a:avLst/>
            </a:prstGeom>
            <a:ln w="28575">
              <a:solidFill>
                <a:srgbClr val="62F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44488" y="325438"/>
            <a:ext cx="8397875" cy="393700"/>
          </a:xfrm>
        </p:spPr>
        <p:txBody>
          <a:bodyPr>
            <a:noAutofit/>
          </a:bodyPr>
          <a:lstStyle>
            <a:lvl1pPr>
              <a:defRPr sz="28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0" y="857232"/>
            <a:ext cx="9144000" cy="1588"/>
            <a:chOff x="0" y="1071546"/>
            <a:chExt cx="9144000" cy="1588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0" y="1071546"/>
              <a:ext cx="7786710" cy="1588"/>
            </a:xfrm>
            <a:prstGeom prst="line">
              <a:avLst/>
            </a:prstGeom>
            <a:ln w="28575">
              <a:solidFill>
                <a:srgbClr val="01B0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7786710" y="1071546"/>
              <a:ext cx="1357290" cy="1588"/>
            </a:xfrm>
            <a:prstGeom prst="line">
              <a:avLst/>
            </a:prstGeom>
            <a:ln w="28575">
              <a:solidFill>
                <a:srgbClr val="62F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8465355" y="6453336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8501090" y="6500858"/>
            <a:ext cx="571472" cy="285728"/>
          </a:xfrm>
          <a:prstGeom prst="rect">
            <a:avLst/>
          </a:prstGeom>
        </p:spPr>
        <p:txBody>
          <a:bodyPr/>
          <a:lstStyle>
            <a:lvl1pPr algn="r">
              <a:defRPr sz="1400" b="1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</a:t>
            </a:r>
            <a:fld id="{9202FF48-5A32-4E5F-BD72-0560140EDD30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4163" marR="0" lvl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9"/>
              </a:buBlip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마스터 텍스트 스타일을 편집합니다</a:t>
            </a:r>
          </a:p>
          <a:p>
            <a:pPr marL="630238" marR="0" lvl="1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0"/>
              </a:buBlip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둘째 수준</a:t>
            </a:r>
          </a:p>
          <a:p>
            <a:pPr marL="858838" marR="0" lvl="2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1"/>
              </a:buBlip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셋째 수준</a:t>
            </a:r>
          </a:p>
          <a:p>
            <a:pPr marL="1198563" marR="0" lvl="3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2"/>
              </a:buBlip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넷째 수준</a:t>
            </a:r>
          </a:p>
          <a:p>
            <a:pPr marL="1490663" marR="0" lvl="4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12"/>
              </a:buBlip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다섯째 수준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pic>
        <p:nvPicPr>
          <p:cNvPr id="5" name="Picture 2" descr="E:\Dropbox (개인용)\2018-1원칙과방법\09 양식-원본\20 PPT양식\04 KPU-Logo\logo+국영문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04" y="6453336"/>
            <a:ext cx="1790700" cy="31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4" r:id="rId3"/>
    <p:sldLayoutId id="2147483650" r:id="rId4"/>
    <p:sldLayoutId id="2147483660" r:id="rId5"/>
    <p:sldLayoutId id="2147483654" r:id="rId6"/>
    <p:sldLayoutId id="2147483655" r:id="rId7"/>
  </p:sldLayoutIdLst>
  <p:txStyles>
    <p:titleStyle/>
    <p:bodyStyle>
      <a:lvl1pPr>
        <a:defRPr kumimoji="0" lang="ko-KR" altLang="en-US" sz="2400" b="1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1pPr>
      <a:lvl2pPr>
        <a:defRPr kumimoji="0" lang="ko-KR" altLang="en-US" sz="2000" b="0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2pPr>
      <a:lvl3pPr>
        <a:defRPr kumimoji="0" lang="ko-KR" altLang="en-US" sz="1800" b="0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3pPr>
      <a:lvl4pPr>
        <a:defRPr kumimoji="0" lang="ko-KR" altLang="en-US" sz="1600" b="0" i="0" u="none" strike="noStrike" kern="1200" cap="none" spc="0" normalizeH="0" baseline="0" noProof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4pPr>
      <a:lvl5pPr>
        <a:defRPr kumimoji="0" lang="en-US" altLang="ko-KR" sz="1400" b="0" i="0" u="none" strike="noStrike" kern="1200" cap="none" spc="0" normalizeH="0" baseline="0" noProof="0" dirty="0" smtClean="0">
          <a:ln>
            <a:noFill/>
          </a:ln>
          <a:solidFill>
            <a:prstClr val="black"/>
          </a:solidFill>
          <a:effectLst/>
          <a:uLnTx/>
          <a:uFillTx/>
          <a:latin typeface="Lucida Sans" pitchFamily="34" charset="0"/>
          <a:ea typeface="맑은 고딕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26</a:t>
            </a:r>
            <a:r>
              <a:rPr lang="ko-KR" altLang="en-US" sz="2800" dirty="0" smtClean="0"/>
              <a:t>장 하둡</a:t>
            </a:r>
            <a:r>
              <a:rPr lang="en-US" altLang="ko-KR" sz="2800" dirty="0" smtClean="0"/>
              <a:t>(Hadoop)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286394" y="5872186"/>
            <a:ext cx="3571886" cy="914400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2019. 1</a:t>
            </a:r>
            <a:r>
              <a:rPr lang="ko-KR" altLang="en-US" sz="1800" b="1" dirty="0" smtClean="0"/>
              <a:t>학기</a:t>
            </a:r>
            <a:endParaRPr lang="en-US" altLang="ko-KR" sz="1800" b="1" dirty="0" smtClean="0"/>
          </a:p>
          <a:p>
            <a:r>
              <a:rPr lang="en-US" altLang="ko-KR" sz="1800" b="1" dirty="0" smtClean="0"/>
              <a:t>Jeong Joon Lee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HDFS – JAVA Interface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00" dirty="0" err="1" smtClean="0"/>
              <a:t>하둡</a:t>
            </a:r>
            <a:r>
              <a:rPr lang="ko-KR" altLang="en-US" sz="2200" dirty="0" smtClean="0"/>
              <a:t> </a:t>
            </a:r>
            <a:r>
              <a:rPr lang="en-US" altLang="ko-KR" sz="2200" dirty="0"/>
              <a:t>URL</a:t>
            </a:r>
            <a:r>
              <a:rPr lang="ko-KR" altLang="en-US" sz="2200" dirty="0"/>
              <a:t>로부터 데이터 </a:t>
            </a:r>
            <a:r>
              <a:rPr lang="ko-KR" altLang="en-US" sz="2200" dirty="0" smtClean="0"/>
              <a:t>읽기</a:t>
            </a:r>
            <a:endParaRPr lang="ko-KR" altLang="en-US" sz="2200" dirty="0"/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파일시스템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사용하여 데이터 읽기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02" y="4221088"/>
            <a:ext cx="6552728" cy="65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949332"/>
            <a:ext cx="6552728" cy="96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02" y="1556792"/>
            <a:ext cx="2466751" cy="7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10" y="2118186"/>
            <a:ext cx="5053677" cy="142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061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 I/O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196752"/>
            <a:ext cx="8274050" cy="486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953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 </a:t>
            </a:r>
            <a:r>
              <a:rPr lang="ko-KR" altLang="en-US" dirty="0" smtClean="0"/>
              <a:t>저장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복제본은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로컬노드에</a:t>
            </a:r>
            <a:r>
              <a:rPr lang="ko-KR" altLang="en-US" dirty="0" smtClean="0"/>
              <a:t> 저장</a:t>
            </a:r>
            <a:endParaRPr lang="en-US" altLang="ko-KR" dirty="0" smtClean="0"/>
          </a:p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복제본은</a:t>
            </a:r>
            <a:r>
              <a:rPr lang="ko-KR" altLang="en-US" dirty="0" smtClean="0"/>
              <a:t> 원격 </a:t>
            </a:r>
            <a:r>
              <a:rPr lang="en-US" altLang="ko-KR" dirty="0" smtClean="0"/>
              <a:t>Rack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err="1" smtClean="0"/>
              <a:t>세번째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복제본은</a:t>
            </a:r>
            <a:r>
              <a:rPr lang="ko-KR" altLang="en-US" dirty="0" smtClean="0"/>
              <a:t> 같은 </a:t>
            </a:r>
            <a:r>
              <a:rPr lang="en-US" altLang="ko-KR" dirty="0" smtClean="0"/>
              <a:t>Rack</a:t>
            </a:r>
            <a:r>
              <a:rPr lang="ko-KR" altLang="en-US" dirty="0" smtClean="0"/>
              <a:t>의 다른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저장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7970567" cy="362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218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 </a:t>
            </a:r>
            <a:r>
              <a:rPr lang="ko-KR" altLang="en-US" dirty="0" smtClean="0"/>
              <a:t>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파일은 고정된 크기</a:t>
            </a:r>
            <a:r>
              <a:rPr lang="en-US" altLang="ko-KR" sz="2000" dirty="0" smtClean="0"/>
              <a:t>(64MB or 128MB)</a:t>
            </a:r>
            <a:r>
              <a:rPr lang="ko-KR" altLang="en-US" sz="2000" dirty="0" smtClean="0"/>
              <a:t>의 다수블록으로 분할</a:t>
            </a:r>
            <a:endParaRPr lang="en-US" altLang="ko-KR" sz="2000" dirty="0" smtClean="0"/>
          </a:p>
          <a:p>
            <a:r>
              <a:rPr lang="ko-KR" altLang="en-US" sz="2000" dirty="0" smtClean="0"/>
              <a:t>처음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노드가</a:t>
            </a:r>
            <a:r>
              <a:rPr lang="ko-KR" altLang="en-US" sz="2000" dirty="0" smtClean="0"/>
              <a:t> 파이프 </a:t>
            </a:r>
            <a:r>
              <a:rPr lang="ko-KR" altLang="en-US" sz="2000" dirty="0" err="1" smtClean="0"/>
              <a:t>라이닝</a:t>
            </a:r>
            <a:r>
              <a:rPr lang="ko-KR" altLang="en-US" sz="2000" dirty="0" smtClean="0"/>
              <a:t> 방식으로 다른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전달</a:t>
            </a:r>
            <a:endParaRPr lang="en-US" altLang="ko-KR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23" y="2132856"/>
            <a:ext cx="6853529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53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MapReduce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908720"/>
            <a:ext cx="8274050" cy="5112568"/>
          </a:xfrm>
        </p:spPr>
        <p:txBody>
          <a:bodyPr>
            <a:noAutofit/>
          </a:bodyPr>
          <a:lstStyle/>
          <a:p>
            <a:r>
              <a:rPr lang="ko-KR" altLang="en-US" sz="1800" dirty="0" smtClean="0"/>
              <a:t>개요</a:t>
            </a:r>
            <a:endParaRPr lang="en-US" altLang="ko-KR" sz="1800" dirty="0" smtClean="0"/>
          </a:p>
          <a:p>
            <a:pPr lvl="1"/>
            <a:r>
              <a:rPr lang="ko-KR" altLang="en-US" sz="1600" dirty="0"/>
              <a:t>대용량 데이터를 병렬로 처리하기 위한 프로그래밍 모델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2004</a:t>
            </a:r>
            <a:r>
              <a:rPr lang="ko-KR" altLang="en-US" sz="1600" dirty="0"/>
              <a:t>년 </a:t>
            </a:r>
            <a:r>
              <a:rPr lang="en-US" altLang="ko-KR" sz="1600" dirty="0"/>
              <a:t>Google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논문</a:t>
            </a:r>
            <a:r>
              <a:rPr lang="en-US" altLang="ko-KR" sz="1600" dirty="0" smtClean="0"/>
              <a:t>(</a:t>
            </a:r>
            <a:r>
              <a:rPr lang="en-US" altLang="ko-KR" sz="1600" dirty="0" err="1">
                <a:latin typeface="+mn-ea"/>
                <a:cs typeface="AppleGothic" charset="0"/>
              </a:rPr>
              <a:t>MapReduce</a:t>
            </a:r>
            <a:r>
              <a:rPr lang="en-US" altLang="ko-KR" sz="1600" dirty="0">
                <a:latin typeface="+mn-ea"/>
                <a:cs typeface="AppleGothic" charset="0"/>
              </a:rPr>
              <a:t>: Simplified Data Processing on Large </a:t>
            </a:r>
            <a:r>
              <a:rPr lang="en-US" altLang="ko-KR" sz="1600" dirty="0" smtClean="0">
                <a:latin typeface="+mn-ea"/>
                <a:cs typeface="AppleGothic" charset="0"/>
              </a:rPr>
              <a:t>Cluster)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통해 </a:t>
            </a:r>
            <a:r>
              <a:rPr lang="ko-KR" altLang="en-US" sz="1600" dirty="0" smtClean="0"/>
              <a:t>발표한 것을 구현한 결과</a:t>
            </a:r>
            <a:endParaRPr lang="en-US" altLang="ko-KR" sz="1600" dirty="0"/>
          </a:p>
          <a:p>
            <a:pPr lvl="1"/>
            <a:r>
              <a:rPr lang="en-US" altLang="ko-KR" sz="1600" dirty="0"/>
              <a:t>Java, Ruby, Python, C++</a:t>
            </a:r>
            <a:r>
              <a:rPr lang="ko-KR" altLang="en-US" sz="1600" dirty="0"/>
              <a:t>등의 언어로 프로그램 작성 가능</a:t>
            </a:r>
            <a:endParaRPr lang="en-US" altLang="ko-KR" sz="1600" dirty="0"/>
          </a:p>
          <a:p>
            <a:pPr lvl="1"/>
            <a:r>
              <a:rPr lang="ko-KR" altLang="en-US" sz="1600" dirty="0" smtClean="0"/>
              <a:t>대규모 </a:t>
            </a:r>
            <a:r>
              <a:rPr lang="ko-KR" altLang="en-US" sz="1600" dirty="0"/>
              <a:t>데이터 </a:t>
            </a:r>
            <a:r>
              <a:rPr lang="ko-KR" altLang="en-US" sz="1600" dirty="0" smtClean="0"/>
              <a:t>배</a:t>
            </a:r>
            <a:r>
              <a:rPr lang="ko-KR" altLang="en-US" sz="1600" dirty="0"/>
              <a:t>치</a:t>
            </a:r>
            <a:r>
              <a:rPr lang="ko-KR" altLang="en-US" sz="1600" dirty="0" smtClean="0"/>
              <a:t>분석에 적합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온라인 작업에는 셋업 오버헤드로 인해 부적합</a:t>
            </a:r>
            <a:r>
              <a:rPr lang="en-US" altLang="ko-KR" sz="1600" dirty="0" smtClean="0"/>
              <a:t>)</a:t>
            </a:r>
          </a:p>
          <a:p>
            <a:pPr lvl="1"/>
            <a:endParaRPr lang="en-US" altLang="ko-KR" sz="1600" dirty="0"/>
          </a:p>
          <a:p>
            <a:r>
              <a:rPr lang="ko-KR" altLang="en-US" sz="2000" dirty="0" smtClean="0"/>
              <a:t>장점</a:t>
            </a:r>
            <a:endParaRPr lang="en-US" altLang="ko-KR" sz="2000" dirty="0" smtClean="0"/>
          </a:p>
          <a:p>
            <a:pPr lvl="1"/>
            <a:r>
              <a:rPr lang="en-US" altLang="ko-KR" sz="1600" dirty="0"/>
              <a:t>Simplicity (via fault tolerance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400" dirty="0" smtClean="0"/>
              <a:t>Particularly </a:t>
            </a:r>
            <a:r>
              <a:rPr lang="en-US" altLang="ko-KR" sz="1400" dirty="0"/>
              <a:t>when compared with other </a:t>
            </a:r>
            <a:r>
              <a:rPr lang="en-US" altLang="ko-KR" sz="1400" dirty="0" smtClean="0"/>
              <a:t>distributed programming models</a:t>
            </a:r>
          </a:p>
          <a:p>
            <a:pPr lvl="1"/>
            <a:r>
              <a:rPr lang="en-US" altLang="ko-KR" sz="1800" dirty="0" smtClean="0"/>
              <a:t>Flexibility</a:t>
            </a:r>
            <a:endParaRPr lang="en-US" altLang="ko-KR" sz="1800" dirty="0"/>
          </a:p>
          <a:p>
            <a:pPr lvl="2"/>
            <a:r>
              <a:rPr lang="en-US" altLang="ko-KR" sz="1400" dirty="0" smtClean="0"/>
              <a:t>Offers </a:t>
            </a:r>
            <a:r>
              <a:rPr lang="en-US" altLang="ko-KR" sz="1400" dirty="0"/>
              <a:t>more analytic </a:t>
            </a:r>
            <a:r>
              <a:rPr lang="en-US" altLang="ko-KR" sz="1400" dirty="0" smtClean="0"/>
              <a:t>capabilities</a:t>
            </a:r>
          </a:p>
          <a:p>
            <a:pPr lvl="2"/>
            <a:r>
              <a:rPr lang="en-US" altLang="ko-KR" sz="1400" dirty="0" smtClean="0"/>
              <a:t>Works </a:t>
            </a:r>
            <a:r>
              <a:rPr lang="en-US" altLang="ko-KR" sz="1400" dirty="0"/>
              <a:t>with more </a:t>
            </a:r>
            <a:r>
              <a:rPr lang="en-US" altLang="ko-KR" sz="1400" dirty="0" smtClean="0"/>
              <a:t>data types </a:t>
            </a:r>
            <a:r>
              <a:rPr lang="en-US" altLang="ko-KR" sz="1400" dirty="0"/>
              <a:t>than platforms like SQL</a:t>
            </a:r>
          </a:p>
          <a:p>
            <a:pPr lvl="1"/>
            <a:r>
              <a:rPr lang="en-US" altLang="ko-KR" sz="1600" dirty="0" smtClean="0"/>
              <a:t>Scalability because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it </a:t>
            </a:r>
            <a:r>
              <a:rPr lang="en-US" altLang="ko-KR" sz="1400" dirty="0"/>
              <a:t>works </a:t>
            </a:r>
            <a:r>
              <a:rPr lang="en-US" altLang="ko-KR" sz="1400" dirty="0" smtClean="0"/>
              <a:t>with small </a:t>
            </a:r>
            <a:r>
              <a:rPr lang="en-US" altLang="ko-KR" sz="1400" dirty="0"/>
              <a:t>quantities of data at a time</a:t>
            </a:r>
          </a:p>
          <a:p>
            <a:pPr lvl="2"/>
            <a:r>
              <a:rPr lang="en-US" altLang="ko-KR" sz="1400" dirty="0" smtClean="0"/>
              <a:t>It runs </a:t>
            </a:r>
            <a:r>
              <a:rPr lang="en-US" altLang="ko-KR" sz="1400" dirty="0"/>
              <a:t>in parallel across a </a:t>
            </a:r>
            <a:r>
              <a:rPr lang="en-US" altLang="ko-KR" sz="1400" dirty="0" smtClean="0"/>
              <a:t>cluster</a:t>
            </a:r>
          </a:p>
          <a:p>
            <a:pPr lvl="2"/>
            <a:r>
              <a:rPr lang="en-US" altLang="ko-KR" sz="1400" smtClean="0"/>
              <a:t>It shares </a:t>
            </a:r>
            <a:r>
              <a:rPr lang="en-US" altLang="ko-KR" sz="1400" dirty="0"/>
              <a:t>nothing among the participating nodes</a:t>
            </a:r>
            <a:endParaRPr lang="en-US" altLang="ko-KR" sz="1400" dirty="0" smtClean="0"/>
          </a:p>
          <a:p>
            <a:pPr lvl="1"/>
            <a:endParaRPr lang="en-US" altLang="ko-KR" sz="1600" dirty="0" smtClean="0"/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4436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Mapreduce Data Flows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638491"/>
            <a:ext cx="8274050" cy="4112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52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Reduce</a:t>
            </a:r>
            <a:r>
              <a:rPr lang="ko-KR" altLang="en-US" dirty="0"/>
              <a:t> 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836712"/>
            <a:ext cx="8274050" cy="5326083"/>
          </a:xfrm>
        </p:spPr>
        <p:txBody>
          <a:bodyPr/>
          <a:lstStyle/>
          <a:p>
            <a:r>
              <a:rPr lang="en-US" altLang="ko-KR" dirty="0" smtClean="0"/>
              <a:t>Google</a:t>
            </a:r>
            <a:r>
              <a:rPr lang="ko-KR" altLang="en-US" dirty="0" smtClean="0"/>
              <a:t>에 의해 고안된 병렬 프로그래밍 모델</a:t>
            </a:r>
            <a:endParaRPr lang="en-US" altLang="ko-KR" dirty="0" smtClean="0"/>
          </a:p>
          <a:p>
            <a:pPr lvl="1"/>
            <a:r>
              <a:rPr lang="en-US" altLang="ko-KR" b="0" dirty="0"/>
              <a:t>map (k1,v1) -&gt; list(k2,v2)</a:t>
            </a:r>
          </a:p>
          <a:p>
            <a:pPr lvl="1"/>
            <a:r>
              <a:rPr lang="en-US" altLang="ko-KR" b="0" dirty="0" smtClean="0"/>
              <a:t>reduce </a:t>
            </a:r>
            <a:r>
              <a:rPr lang="en-US" altLang="ko-KR" b="0" dirty="0"/>
              <a:t>(k2, list (v2</a:t>
            </a:r>
            <a:r>
              <a:rPr lang="en-US" altLang="ko-KR" b="0" dirty="0" smtClean="0"/>
              <a:t>)) -&gt; list(v3)</a:t>
            </a:r>
            <a:endParaRPr lang="en-US" altLang="ko-KR" b="0" dirty="0"/>
          </a:p>
          <a:p>
            <a:pPr lvl="2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59858"/>
            <a:ext cx="6480720" cy="4293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96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Reduce</a:t>
            </a:r>
            <a:r>
              <a:rPr lang="ko-KR" altLang="en-US" dirty="0" smtClean="0"/>
              <a:t>의 흐름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290796"/>
            <a:ext cx="8153400" cy="480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26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6" y="1471012"/>
            <a:ext cx="7040880" cy="404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0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대문자로 만드는 </a:t>
            </a:r>
            <a:r>
              <a:rPr lang="en-US" altLang="ko-KR" dirty="0" smtClean="0"/>
              <a:t>Mapper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0" dirty="0"/>
              <a:t>문자리스트</a:t>
            </a:r>
            <a:r>
              <a:rPr lang="en-US" altLang="ko-KR" dirty="0"/>
              <a:t>Mapper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628800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Let map(k</a:t>
            </a:r>
            <a:r>
              <a:rPr lang="en-US" altLang="ko-KR" b="1" dirty="0"/>
              <a:t>, v) =</a:t>
            </a:r>
            <a:endParaRPr lang="en-US" altLang="ko-KR" dirty="0"/>
          </a:p>
          <a:p>
            <a:r>
              <a:rPr lang="en-US" altLang="ko-KR" b="1" dirty="0" smtClean="0"/>
              <a:t>    emit(</a:t>
            </a:r>
            <a:r>
              <a:rPr lang="en-US" altLang="ko-KR" b="1" dirty="0" err="1" smtClean="0"/>
              <a:t>k.toUpper</a:t>
            </a:r>
            <a:r>
              <a:rPr lang="en-US" altLang="ko-KR" b="1" dirty="0"/>
              <a:t>(), </a:t>
            </a:r>
            <a:r>
              <a:rPr lang="en-US" altLang="ko-KR" b="1" dirty="0" err="1"/>
              <a:t>v.toUpper</a:t>
            </a:r>
            <a:r>
              <a:rPr lang="en-US" altLang="ko-KR" b="1" dirty="0" smtClean="0"/>
              <a:t>())</a:t>
            </a:r>
          </a:p>
          <a:p>
            <a:endParaRPr lang="en-US" altLang="ko-KR" dirty="0"/>
          </a:p>
          <a:p>
            <a:r>
              <a:rPr lang="en-US" altLang="ko-KR" b="1" dirty="0"/>
              <a:t>(“foo”, “bar”)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en-US" altLang="ko-KR" b="1" dirty="0" smtClean="0"/>
              <a:t>(“</a:t>
            </a:r>
            <a:r>
              <a:rPr lang="en-US" altLang="ko-KR" b="1" dirty="0"/>
              <a:t>FOO”, “BAR”)</a:t>
            </a:r>
            <a:endParaRPr lang="en-US" altLang="ko-KR" dirty="0"/>
          </a:p>
          <a:p>
            <a:r>
              <a:rPr lang="en-US" altLang="ko-KR" b="1" dirty="0"/>
              <a:t>(“Foo”, “other”)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en-US" altLang="ko-KR" b="1" dirty="0" smtClean="0"/>
              <a:t>(“</a:t>
            </a:r>
            <a:r>
              <a:rPr lang="en-US" altLang="ko-KR" b="1" dirty="0"/>
              <a:t>FOO”, “OTHER”)</a:t>
            </a:r>
            <a:endParaRPr lang="en-US" altLang="ko-KR" dirty="0"/>
          </a:p>
          <a:p>
            <a:r>
              <a:rPr lang="en-US" altLang="ko-KR" b="1" dirty="0"/>
              <a:t>(“key2”, “data”)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en-US" altLang="ko-KR" b="1" dirty="0" smtClean="0"/>
              <a:t>(“</a:t>
            </a:r>
            <a:r>
              <a:rPr lang="en-US" altLang="ko-KR" b="1" dirty="0"/>
              <a:t>KEY2”, “DATA”)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4293096"/>
            <a:ext cx="6768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let map(k, v) =</a:t>
            </a:r>
            <a:endParaRPr lang="en-US" altLang="ko-KR" dirty="0"/>
          </a:p>
          <a:p>
            <a:r>
              <a:rPr lang="en-US" altLang="ko-KR" b="1" dirty="0" smtClean="0"/>
              <a:t>   for each </a:t>
            </a:r>
            <a:r>
              <a:rPr lang="en-US" altLang="ko-KR" b="1" dirty="0"/>
              <a:t>char c </a:t>
            </a:r>
            <a:r>
              <a:rPr lang="en-US" altLang="ko-KR" b="1" dirty="0" smtClean="0"/>
              <a:t>in v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b="1" dirty="0" smtClean="0"/>
              <a:t>        emit(k</a:t>
            </a:r>
            <a:r>
              <a:rPr lang="en-US" altLang="ko-KR" b="1" dirty="0"/>
              <a:t>, c</a:t>
            </a:r>
            <a:r>
              <a:rPr lang="en-US" altLang="ko-KR" b="1" dirty="0" smtClean="0"/>
              <a:t>)</a:t>
            </a:r>
          </a:p>
          <a:p>
            <a:endParaRPr lang="en-US" altLang="ko-KR" dirty="0"/>
          </a:p>
          <a:p>
            <a:r>
              <a:rPr lang="pt-BR" altLang="ko-KR" b="1" dirty="0"/>
              <a:t>(“A”, “cats”) </a:t>
            </a:r>
            <a:r>
              <a:rPr lang="pt-BR" altLang="ko-KR" dirty="0" smtClean="0">
                <a:sym typeface="Wingdings" pitchFamily="2" charset="2"/>
              </a:rPr>
              <a:t> </a:t>
            </a:r>
            <a:r>
              <a:rPr lang="pt-BR" altLang="ko-KR" b="1" dirty="0" smtClean="0"/>
              <a:t>(“</a:t>
            </a:r>
            <a:r>
              <a:rPr lang="pt-BR" altLang="ko-KR" b="1" dirty="0"/>
              <a:t>A”, “c”), (“A”, “a</a:t>
            </a:r>
            <a:r>
              <a:rPr lang="pt-BR" altLang="ko-KR" b="1" dirty="0" smtClean="0"/>
              <a:t>”),</a:t>
            </a:r>
            <a:r>
              <a:rPr lang="pt-BR" altLang="ko-KR" dirty="0"/>
              <a:t> </a:t>
            </a:r>
            <a:r>
              <a:rPr lang="pt-BR" altLang="ko-KR" b="1" dirty="0" smtClean="0"/>
              <a:t>(“</a:t>
            </a:r>
            <a:r>
              <a:rPr lang="pt-BR" altLang="ko-KR" b="1" dirty="0"/>
              <a:t>A”, “t</a:t>
            </a:r>
            <a:r>
              <a:rPr lang="pt-BR" altLang="ko-KR" b="1" dirty="0" smtClean="0"/>
              <a:t>”), (“</a:t>
            </a:r>
            <a:r>
              <a:rPr lang="pt-BR" altLang="ko-KR" b="1" dirty="0"/>
              <a:t>A”, “s”)</a:t>
            </a:r>
            <a:endParaRPr lang="pt-BR" altLang="ko-KR" dirty="0"/>
          </a:p>
          <a:p>
            <a:r>
              <a:rPr lang="pt-BR" altLang="ko-KR" b="1" dirty="0"/>
              <a:t>(“B”, “hi”) </a:t>
            </a:r>
            <a:r>
              <a:rPr lang="pt-BR" altLang="ko-KR" b="1" dirty="0">
                <a:sym typeface="Wingdings" pitchFamily="2" charset="2"/>
              </a:rPr>
              <a:t> </a:t>
            </a:r>
            <a:r>
              <a:rPr lang="pt-BR" altLang="ko-KR" b="1" dirty="0" smtClean="0"/>
              <a:t>(“</a:t>
            </a:r>
            <a:r>
              <a:rPr lang="pt-BR" altLang="ko-KR" b="1" dirty="0"/>
              <a:t>B”, “h”), (“B”, “i”)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26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Hadoop</a:t>
            </a:r>
            <a:r>
              <a:rPr lang="ko-KR" altLang="en-US" b="0" dirty="0"/>
              <a:t>개요</a:t>
            </a:r>
          </a:p>
          <a:p>
            <a:pPr lvl="1"/>
            <a:r>
              <a:rPr lang="en-US" altLang="ko-KR" b="0" dirty="0" smtClean="0"/>
              <a:t>GFS</a:t>
            </a:r>
            <a:r>
              <a:rPr lang="en-US" altLang="ko-KR" b="0" dirty="0"/>
              <a:t>, </a:t>
            </a:r>
            <a:r>
              <a:rPr lang="en-US" altLang="ko-KR" b="0" dirty="0" err="1"/>
              <a:t>MapReduce</a:t>
            </a:r>
            <a:r>
              <a:rPr lang="en-US" altLang="ko-KR" b="0" dirty="0"/>
              <a:t> </a:t>
            </a:r>
            <a:r>
              <a:rPr lang="ko-KR" altLang="en-US" b="0" dirty="0"/>
              <a:t>소프트웨어구현체</a:t>
            </a:r>
          </a:p>
          <a:p>
            <a:pPr lvl="1"/>
            <a:r>
              <a:rPr lang="ko-KR" altLang="en-US" b="0" dirty="0" smtClean="0"/>
              <a:t>아파치</a:t>
            </a:r>
            <a:r>
              <a:rPr lang="en-US" altLang="ko-KR" b="0" dirty="0"/>
              <a:t>Top-Level </a:t>
            </a:r>
            <a:r>
              <a:rPr lang="ko-KR" altLang="en-US" b="0" dirty="0"/>
              <a:t>프로젝트</a:t>
            </a:r>
          </a:p>
          <a:p>
            <a:pPr lvl="1"/>
            <a:r>
              <a:rPr lang="en-US" altLang="ko-KR" dirty="0">
                <a:latin typeface="+mn-ea"/>
                <a:cs typeface="AppleGothic" charset="0"/>
              </a:rPr>
              <a:t>순</a:t>
            </a:r>
            <a:r>
              <a:rPr lang="ko-KR" altLang="en-US" dirty="0">
                <a:latin typeface="+mn-ea"/>
                <a:cs typeface="AppleGothic" charset="0"/>
              </a:rPr>
              <a:t>수</a:t>
            </a:r>
            <a:r>
              <a:rPr lang="en-US" altLang="ko-KR" dirty="0">
                <a:latin typeface="+mn-ea"/>
                <a:cs typeface="AppleGothic" charset="0"/>
              </a:rPr>
              <a:t> SW Framework</a:t>
            </a:r>
            <a:r>
              <a:rPr lang="ko-KR" altLang="en-US" dirty="0">
                <a:latin typeface="+mn-ea"/>
                <a:cs typeface="AppleGothic" charset="0"/>
              </a:rPr>
              <a:t>이며</a:t>
            </a:r>
            <a:r>
              <a:rPr lang="en-US" altLang="ko-KR" dirty="0">
                <a:latin typeface="+mn-ea"/>
                <a:cs typeface="AppleGothic" charset="0"/>
              </a:rPr>
              <a:t>, </a:t>
            </a:r>
            <a:r>
              <a:rPr lang="en-US" altLang="ko-KR" dirty="0" err="1">
                <a:latin typeface="+mn-ea"/>
                <a:cs typeface="AppleGothic" charset="0"/>
              </a:rPr>
              <a:t>자바로</a:t>
            </a:r>
            <a:r>
              <a:rPr lang="en-US" altLang="ko-KR" dirty="0">
                <a:latin typeface="+mn-ea"/>
                <a:cs typeface="AppleGothic" charset="0"/>
              </a:rPr>
              <a:t> </a:t>
            </a:r>
            <a:r>
              <a:rPr lang="ko-KR" altLang="en-US" dirty="0" smtClean="0">
                <a:latin typeface="+mn-ea"/>
                <a:cs typeface="AppleGothic" charset="0"/>
              </a:rPr>
              <a:t>개발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C/C</a:t>
            </a:r>
            <a:r>
              <a:rPr lang="en-US" altLang="ko-KR" b="0" dirty="0"/>
              <a:t>++, Python </a:t>
            </a:r>
            <a:r>
              <a:rPr lang="ko-KR" altLang="en-US" b="0" dirty="0" smtClean="0"/>
              <a:t>등 지원</a:t>
            </a:r>
            <a:endParaRPr lang="en-US" altLang="ko-KR" b="0" dirty="0" smtClean="0"/>
          </a:p>
          <a:p>
            <a:pPr marL="659560" lvl="1" indent="-297016">
              <a:lnSpc>
                <a:spcPct val="110000"/>
              </a:lnSpc>
            </a:pPr>
            <a:r>
              <a:rPr lang="ko-KR" altLang="en-US" sz="2400" dirty="0">
                <a:latin typeface="+mn-ea"/>
                <a:cs typeface="AppleGothic" charset="0"/>
              </a:rPr>
              <a:t>기원</a:t>
            </a:r>
            <a:endParaRPr lang="en-US" altLang="ko-KR" sz="2400" dirty="0">
              <a:latin typeface="+mn-ea"/>
              <a:cs typeface="AppleGothic" charset="0"/>
            </a:endParaRPr>
          </a:p>
          <a:p>
            <a:pPr marL="888160" lvl="2" indent="-297016">
              <a:lnSpc>
                <a:spcPct val="110000"/>
              </a:lnSpc>
            </a:pPr>
            <a:r>
              <a:rPr lang="en-US" altLang="ko-KR" sz="2000" dirty="0">
                <a:latin typeface="+mn-ea"/>
                <a:cs typeface="AppleGothic" charset="0"/>
              </a:rPr>
              <a:t>Google</a:t>
            </a:r>
            <a:r>
              <a:rPr lang="ko-KR" altLang="en-US" sz="2000" dirty="0">
                <a:latin typeface="+mn-ea"/>
                <a:cs typeface="AppleGothic" charset="0"/>
              </a:rPr>
              <a:t>의 논문 발표</a:t>
            </a:r>
            <a:endParaRPr lang="en-US" altLang="ko-KR" sz="2000" dirty="0">
              <a:latin typeface="+mn-ea"/>
              <a:cs typeface="AppleGothic" charset="0"/>
            </a:endParaRPr>
          </a:p>
          <a:p>
            <a:pPr marL="1238765" lvl="3" indent="-297016">
              <a:lnSpc>
                <a:spcPct val="110000"/>
              </a:lnSpc>
            </a:pPr>
            <a:r>
              <a:rPr lang="en-US" altLang="ko-KR" dirty="0">
                <a:latin typeface="+mn-ea"/>
                <a:cs typeface="AppleGothic" charset="0"/>
              </a:rPr>
              <a:t>2003</a:t>
            </a:r>
            <a:r>
              <a:rPr lang="ko-KR" altLang="en-US" dirty="0">
                <a:latin typeface="+mn-ea"/>
                <a:cs typeface="AppleGothic" charset="0"/>
              </a:rPr>
              <a:t>년의 </a:t>
            </a:r>
            <a:r>
              <a:rPr lang="en-US" altLang="ko-KR" dirty="0">
                <a:latin typeface="+mn-ea"/>
                <a:cs typeface="AppleGothic" charset="0"/>
              </a:rPr>
              <a:t>Google File system</a:t>
            </a:r>
          </a:p>
          <a:p>
            <a:pPr marL="1238765" lvl="3" indent="-297016">
              <a:lnSpc>
                <a:spcPct val="110000"/>
              </a:lnSpc>
            </a:pPr>
            <a:r>
              <a:rPr lang="en-US" altLang="ko-KR" dirty="0">
                <a:latin typeface="+mn-ea"/>
                <a:cs typeface="AppleGothic" charset="0"/>
              </a:rPr>
              <a:t>2004</a:t>
            </a:r>
            <a:r>
              <a:rPr lang="ko-KR" altLang="en-US" dirty="0">
                <a:latin typeface="+mn-ea"/>
                <a:cs typeface="AppleGothic" charset="0"/>
              </a:rPr>
              <a:t>년의 </a:t>
            </a:r>
            <a:r>
              <a:rPr lang="en-US" altLang="ko-KR" dirty="0" err="1">
                <a:latin typeface="+mn-ea"/>
                <a:cs typeface="AppleGothic" charset="0"/>
              </a:rPr>
              <a:t>MapReduce</a:t>
            </a:r>
            <a:r>
              <a:rPr lang="en-US" altLang="ko-KR" dirty="0">
                <a:latin typeface="+mn-ea"/>
                <a:cs typeface="AppleGothic" charset="0"/>
              </a:rPr>
              <a:t>: Simplified Data Processing on Large Cluster</a:t>
            </a:r>
          </a:p>
          <a:p>
            <a:pPr marL="888160" lvl="2" indent="-297016">
              <a:lnSpc>
                <a:spcPct val="110000"/>
              </a:lnSpc>
            </a:pPr>
            <a:r>
              <a:rPr lang="en-US" altLang="ko-KR" sz="2000" dirty="0">
                <a:latin typeface="+mn-ea"/>
                <a:cs typeface="AppleGothic" charset="0"/>
              </a:rPr>
              <a:t>2005년 Doug Cutting</a:t>
            </a:r>
            <a:r>
              <a:rPr lang="ko-KR" altLang="en-US" sz="2000" dirty="0">
                <a:latin typeface="+mn-ea"/>
                <a:cs typeface="AppleGothic" charset="0"/>
              </a:rPr>
              <a:t>이 </a:t>
            </a:r>
            <a:r>
              <a:rPr lang="en-US" altLang="ko-KR" sz="2000" dirty="0">
                <a:latin typeface="+mn-ea"/>
                <a:cs typeface="AppleGothic" charset="0"/>
              </a:rPr>
              <a:t>HDFS/</a:t>
            </a:r>
            <a:r>
              <a:rPr lang="en-US" altLang="ko-KR" sz="2000" dirty="0" err="1">
                <a:latin typeface="+mn-ea"/>
                <a:cs typeface="AppleGothic" charset="0"/>
              </a:rPr>
              <a:t>MapReduce</a:t>
            </a:r>
            <a:r>
              <a:rPr lang="ko-KR" altLang="en-US" sz="2000" dirty="0">
                <a:latin typeface="+mn-ea"/>
                <a:cs typeface="AppleGothic" charset="0"/>
              </a:rPr>
              <a:t>를 </a:t>
            </a:r>
            <a:r>
              <a:rPr lang="en-US" altLang="ko-KR" sz="2000" dirty="0" err="1">
                <a:latin typeface="+mn-ea"/>
                <a:cs typeface="AppleGothic" charset="0"/>
              </a:rPr>
              <a:t>Nutch</a:t>
            </a:r>
            <a:r>
              <a:rPr lang="en-US" altLang="ko-KR" sz="2000" dirty="0">
                <a:latin typeface="+mn-ea"/>
                <a:cs typeface="AppleGothic" charset="0"/>
              </a:rPr>
              <a:t> </a:t>
            </a:r>
            <a:r>
              <a:rPr lang="ko-KR" altLang="en-US" sz="2000" dirty="0">
                <a:latin typeface="+mn-ea"/>
                <a:cs typeface="AppleGothic" charset="0"/>
              </a:rPr>
              <a:t>프로젝트에</a:t>
            </a:r>
            <a:r>
              <a:rPr lang="en-US" altLang="ko-KR" sz="2000" dirty="0">
                <a:latin typeface="+mn-ea"/>
                <a:cs typeface="AppleGothic" charset="0"/>
              </a:rPr>
              <a:t> </a:t>
            </a:r>
            <a:r>
              <a:rPr lang="ko-KR" altLang="en-US" sz="2000" dirty="0" smtClean="0">
                <a:latin typeface="+mn-ea"/>
                <a:cs typeface="AppleGothic" charset="0"/>
              </a:rPr>
              <a:t>추가</a:t>
            </a:r>
            <a:endParaRPr lang="en-US" altLang="ko-KR" b="0" dirty="0" smtClean="0"/>
          </a:p>
          <a:p>
            <a:pPr lvl="1"/>
            <a:endParaRPr lang="ko-KR" altLang="en-US" b="0" dirty="0"/>
          </a:p>
          <a:p>
            <a:r>
              <a:rPr lang="ko-KR" altLang="en-US" b="0" dirty="0" err="1" smtClean="0"/>
              <a:t>대용량데이터처리를위한플랫폼</a:t>
            </a:r>
            <a:endParaRPr lang="ko-KR" altLang="en-US" b="0" dirty="0"/>
          </a:p>
          <a:p>
            <a:pPr lvl="1"/>
            <a:r>
              <a:rPr lang="ko-KR" altLang="en-US" b="0" dirty="0" smtClean="0"/>
              <a:t>분산파일시스템</a:t>
            </a:r>
            <a:r>
              <a:rPr lang="en-US" altLang="ko-KR" b="0" dirty="0"/>
              <a:t>(HDFS) </a:t>
            </a:r>
          </a:p>
          <a:p>
            <a:pPr lvl="1"/>
            <a:r>
              <a:rPr lang="ko-KR" altLang="en-US" b="0" dirty="0" smtClean="0"/>
              <a:t>분산병렬처리시스템</a:t>
            </a:r>
            <a:r>
              <a:rPr lang="en-US" altLang="ko-KR" b="0" dirty="0"/>
              <a:t>(</a:t>
            </a:r>
            <a:r>
              <a:rPr lang="en-US" altLang="ko-KR" b="0" dirty="0" err="1"/>
              <a:t>MapReduce</a:t>
            </a:r>
            <a:r>
              <a:rPr lang="en-US" altLang="ko-KR" b="0" dirty="0"/>
              <a:t>)</a:t>
            </a:r>
          </a:p>
          <a:p>
            <a:pPr lvl="1"/>
            <a:r>
              <a:rPr lang="ko-KR" altLang="en-US" b="0" dirty="0" smtClean="0"/>
              <a:t>기반소프트웨어프레임워크</a:t>
            </a:r>
            <a:r>
              <a:rPr lang="en-US" altLang="ko-KR" b="0" dirty="0"/>
              <a:t>(Core)</a:t>
            </a: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00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솟수</a:t>
            </a:r>
            <a:r>
              <a:rPr lang="ko-KR" altLang="en-US" dirty="0" smtClean="0"/>
              <a:t> 출력 </a:t>
            </a:r>
            <a:r>
              <a:rPr lang="en-US" altLang="ko-KR" dirty="0" smtClean="0"/>
              <a:t>Mapper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628800"/>
            <a:ext cx="43872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Let map(k</a:t>
            </a:r>
            <a:r>
              <a:rPr lang="en-US" altLang="ko-KR" b="1" dirty="0"/>
              <a:t>, v) =</a:t>
            </a:r>
            <a:endParaRPr lang="en-US" altLang="ko-KR" dirty="0"/>
          </a:p>
          <a:p>
            <a:r>
              <a:rPr lang="en-US" altLang="ko-KR" b="1" dirty="0" smtClean="0"/>
              <a:t>           if( </a:t>
            </a:r>
            <a:r>
              <a:rPr lang="en-US" altLang="ko-KR" b="1" dirty="0" err="1" smtClean="0"/>
              <a:t>isPrime</a:t>
            </a:r>
            <a:r>
              <a:rPr lang="en-US" altLang="ko-KR" b="1" dirty="0" smtClean="0"/>
              <a:t>(v) ) </a:t>
            </a:r>
            <a:r>
              <a:rPr lang="en-US" altLang="ko-KR" b="1" dirty="0"/>
              <a:t>then emit(k, v)</a:t>
            </a:r>
            <a:endParaRPr lang="en-US" altLang="ko-KR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(“</a:t>
            </a:r>
            <a:r>
              <a:rPr lang="en-US" altLang="ko-KR" b="1" dirty="0"/>
              <a:t>foo”, 7)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en-US" altLang="ko-KR" b="1" dirty="0" smtClean="0"/>
              <a:t>(“</a:t>
            </a:r>
            <a:r>
              <a:rPr lang="en-US" altLang="ko-KR" b="1" dirty="0"/>
              <a:t>foo”, 7)</a:t>
            </a:r>
            <a:endParaRPr lang="en-US" altLang="ko-KR" dirty="0"/>
          </a:p>
          <a:p>
            <a:r>
              <a:rPr lang="en-US" altLang="ko-KR" b="1" dirty="0"/>
              <a:t>(“test”, 10) </a:t>
            </a:r>
            <a:r>
              <a:rPr lang="en-US" altLang="ko-KR" b="1" dirty="0" smtClean="0">
                <a:sym typeface="Wingdings" pitchFamily="2" charset="2"/>
              </a:rPr>
              <a:t> </a:t>
            </a:r>
            <a:r>
              <a:rPr lang="en-US" altLang="ko-KR" i="1" dirty="0" smtClean="0"/>
              <a:t>(</a:t>
            </a:r>
            <a:r>
              <a:rPr lang="en-US" altLang="ko-KR" i="1" dirty="0"/>
              <a:t>nothing</a:t>
            </a:r>
            <a:r>
              <a:rPr lang="en-US" altLang="ko-KR" i="1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96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Reduce 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" y="1677516"/>
            <a:ext cx="752094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81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총계 </a:t>
            </a:r>
            <a:r>
              <a:rPr lang="en-US" altLang="ko-KR" dirty="0" smtClean="0"/>
              <a:t>Reducer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484784"/>
            <a:ext cx="6120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let reduce(k, </a:t>
            </a:r>
            <a:r>
              <a:rPr lang="en-US" altLang="ko-KR" b="1" dirty="0" err="1"/>
              <a:t>vals</a:t>
            </a:r>
            <a:r>
              <a:rPr lang="en-US" altLang="ko-KR" b="1" dirty="0"/>
              <a:t>) = </a:t>
            </a:r>
            <a:endParaRPr lang="en-US" altLang="ko-KR" dirty="0"/>
          </a:p>
          <a:p>
            <a:r>
              <a:rPr lang="en-US" altLang="ko-KR" b="1" dirty="0" smtClean="0"/>
              <a:t>    sum </a:t>
            </a:r>
            <a:r>
              <a:rPr lang="en-US" altLang="ko-KR" b="1" dirty="0"/>
              <a:t>= 0</a:t>
            </a:r>
            <a:endParaRPr lang="en-US" altLang="ko-KR" dirty="0"/>
          </a:p>
          <a:p>
            <a:r>
              <a:rPr lang="en-US" altLang="ko-KR" b="1" dirty="0" smtClean="0"/>
              <a:t>    for each </a:t>
            </a:r>
            <a:r>
              <a:rPr lang="en-US" altLang="ko-KR" b="1" dirty="0" err="1"/>
              <a:t>int</a:t>
            </a:r>
            <a:r>
              <a:rPr lang="en-US" altLang="ko-KR" b="1" dirty="0"/>
              <a:t> v in </a:t>
            </a:r>
            <a:r>
              <a:rPr lang="en-US" altLang="ko-KR" b="1" dirty="0" err="1"/>
              <a:t>vals</a:t>
            </a:r>
            <a:r>
              <a:rPr lang="en-US" altLang="ko-KR" b="1" dirty="0"/>
              <a:t>:</a:t>
            </a:r>
            <a:endParaRPr lang="en-US" altLang="ko-KR" dirty="0"/>
          </a:p>
          <a:p>
            <a:r>
              <a:rPr lang="en-US" altLang="ko-KR" b="1" dirty="0" smtClean="0"/>
              <a:t>         sum </a:t>
            </a:r>
            <a:r>
              <a:rPr lang="en-US" altLang="ko-KR" b="1" dirty="0"/>
              <a:t>+= v</a:t>
            </a:r>
            <a:endParaRPr lang="en-US" altLang="ko-KR" dirty="0"/>
          </a:p>
          <a:p>
            <a:r>
              <a:rPr lang="en-US" altLang="ko-KR" b="1" dirty="0" smtClean="0"/>
              <a:t>    emit(k</a:t>
            </a:r>
            <a:r>
              <a:rPr lang="en-US" altLang="ko-KR" b="1" dirty="0"/>
              <a:t>, sum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endParaRPr lang="en-US" altLang="ko-KR" b="1" dirty="0" smtClean="0"/>
          </a:p>
          <a:p>
            <a:r>
              <a:rPr lang="pt-BR" altLang="ko-KR" b="1" dirty="0"/>
              <a:t>(“A”, [42, 100, 312]) </a:t>
            </a:r>
            <a:r>
              <a:rPr lang="pt-BR" altLang="ko-KR" dirty="0" smtClean="0">
                <a:sym typeface="Wingdings" pitchFamily="2" charset="2"/>
              </a:rPr>
              <a:t> </a:t>
            </a:r>
            <a:r>
              <a:rPr lang="pt-BR" altLang="ko-KR" b="1" dirty="0" smtClean="0"/>
              <a:t>(“</a:t>
            </a:r>
            <a:r>
              <a:rPr lang="pt-BR" altLang="ko-KR" b="1" dirty="0"/>
              <a:t>A”, 454)</a:t>
            </a:r>
            <a:endParaRPr lang="pt-BR" altLang="ko-KR" dirty="0"/>
          </a:p>
          <a:p>
            <a:r>
              <a:rPr lang="en-US" altLang="ko-KR" b="1" dirty="0"/>
              <a:t>(“B”, [12, 6, -2]) </a:t>
            </a:r>
            <a:r>
              <a:rPr lang="pt-BR" altLang="ko-KR" dirty="0">
                <a:sym typeface="Wingdings" pitchFamily="2" charset="2"/>
              </a:rPr>
              <a:t> </a:t>
            </a:r>
            <a:r>
              <a:rPr lang="en-US" altLang="ko-KR" b="1" dirty="0" smtClean="0"/>
              <a:t>(“</a:t>
            </a:r>
            <a:r>
              <a:rPr lang="en-US" altLang="ko-KR" b="1" dirty="0"/>
              <a:t>B”, 16)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282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단어 빈도수 계산</a:t>
            </a:r>
            <a:endParaRPr lang="en-US" altLang="ko-KR" dirty="0" smtClean="0"/>
          </a:p>
          <a:p>
            <a:pPr lvl="1"/>
            <a:r>
              <a:rPr lang="en-US" altLang="ko-KR" b="0" dirty="0"/>
              <a:t>map (k1,v1) → list(k2,v2)</a:t>
            </a:r>
          </a:p>
          <a:p>
            <a:pPr lvl="1"/>
            <a:r>
              <a:rPr lang="en-US" altLang="ko-KR" b="0" dirty="0" smtClean="0"/>
              <a:t>reduce </a:t>
            </a:r>
            <a:r>
              <a:rPr lang="en-US" altLang="ko-KR" b="0" dirty="0"/>
              <a:t>(k2, list (v2)) → list(v2)</a:t>
            </a:r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20888"/>
            <a:ext cx="7350817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57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Combine 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0" y="1469866"/>
            <a:ext cx="6911340" cy="445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9913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단어빈도수계산 </a:t>
            </a:r>
            <a:r>
              <a:rPr lang="en-US" altLang="ko-KR" dirty="0" smtClean="0"/>
              <a:t>with </a:t>
            </a:r>
            <a:r>
              <a:rPr lang="en-US" altLang="ko-KR" dirty="0"/>
              <a:t>Combiner 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62917"/>
            <a:ext cx="7056784" cy="4746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69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Reduce </a:t>
            </a:r>
            <a:r>
              <a:rPr lang="ko-KR" altLang="en-US" dirty="0" smtClean="0"/>
              <a:t>응용예제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 smtClean="0"/>
              <a:t>(</a:t>
            </a:r>
            <a:r>
              <a:rPr lang="ko-KR" altLang="en-US" b="0" dirty="0" smtClean="0"/>
              <a:t>문제</a:t>
            </a:r>
            <a:r>
              <a:rPr lang="en-US" altLang="ko-KR" b="0" dirty="0" smtClean="0"/>
              <a:t>) </a:t>
            </a:r>
            <a:r>
              <a:rPr lang="ko-KR" altLang="en-US" b="0" dirty="0" smtClean="0"/>
              <a:t>과거</a:t>
            </a:r>
            <a:r>
              <a:rPr lang="en-US" altLang="ko-KR" b="0" dirty="0"/>
              <a:t>100</a:t>
            </a:r>
            <a:r>
              <a:rPr lang="ko-KR" altLang="en-US" b="0" dirty="0" smtClean="0"/>
              <a:t>년 동안 전국 기상대별 최고 온도는</a:t>
            </a:r>
            <a:r>
              <a:rPr lang="en-US" altLang="ko-KR" b="0" dirty="0"/>
              <a:t>?</a:t>
            </a:r>
          </a:p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353512" cy="4116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831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800100"/>
            <a:ext cx="827722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823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MapReduce</a:t>
            </a:r>
            <a:r>
              <a:rPr lang="en-US" altLang="ko-KR" dirty="0"/>
              <a:t> -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구성방법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 Reduce &amp; N </a:t>
            </a:r>
            <a:r>
              <a:rPr lang="en-US" altLang="ko-KR" dirty="0" smtClean="0"/>
              <a:t>Map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최고값</a:t>
            </a:r>
            <a:r>
              <a:rPr lang="ko-KR" altLang="en-US" dirty="0" smtClean="0"/>
              <a:t> 구하</a:t>
            </a:r>
            <a:r>
              <a:rPr lang="ko-KR" altLang="en-US" dirty="0"/>
              <a:t>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984"/>
            <a:ext cx="6768752" cy="3528304"/>
          </a:xfrm>
          <a:prstGeom prst="rect">
            <a:avLst/>
          </a:prstGeom>
          <a:noFill/>
          <a:ln w="762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965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MapReduce</a:t>
            </a:r>
            <a:r>
              <a:rPr lang="en-US" altLang="ko-KR" dirty="0"/>
              <a:t> - </a:t>
            </a:r>
            <a:r>
              <a:rPr lang="ko-KR" altLang="en-US" dirty="0" err="1"/>
              <a:t>맵과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구성방법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 Reduce &amp; N </a:t>
            </a:r>
            <a:r>
              <a:rPr lang="en-US" altLang="ko-KR" dirty="0" smtClean="0"/>
              <a:t>Map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이미지 파일 포맷 변환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5314726" cy="3643645"/>
          </a:xfrm>
          <a:prstGeom prst="rect">
            <a:avLst/>
          </a:prstGeom>
          <a:noFill/>
          <a:ln w="762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52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하둡</a:t>
            </a:r>
            <a:r>
              <a:rPr lang="ko-KR" altLang="en-US" dirty="0" smtClean="0"/>
              <a:t> 소개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빅데이터에</a:t>
            </a:r>
            <a:r>
              <a:rPr lang="ko-KR" altLang="en-US" dirty="0" smtClean="0"/>
              <a:t> 대응 방식의 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13485" indent="-297016">
              <a:lnSpc>
                <a:spcPct val="110000"/>
              </a:lnSpc>
            </a:pPr>
            <a:r>
              <a:rPr lang="ko-KR" altLang="en-US" dirty="0" smtClean="0">
                <a:latin typeface="+mn-ea"/>
                <a:cs typeface="AppleGothic" charset="0"/>
              </a:rPr>
              <a:t>데이터 이동 </a:t>
            </a:r>
            <a:r>
              <a:rPr lang="en-US" altLang="ko-KR" dirty="0">
                <a:latin typeface="+mn-ea"/>
                <a:cs typeface="AppleGothic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cs typeface="AppleGothic" charset="0"/>
                <a:sym typeface="Wingdings" panose="05000000000000000000" pitchFamily="2" charset="2"/>
              </a:rPr>
              <a:t>프로그램 </a:t>
            </a:r>
            <a:r>
              <a:rPr lang="en-US" altLang="ko-KR" dirty="0">
                <a:latin typeface="+mn-ea"/>
                <a:cs typeface="AppleGothic" charset="0"/>
              </a:rPr>
              <a:t>이</a:t>
            </a:r>
            <a:r>
              <a:rPr lang="ko-KR" altLang="en-US" dirty="0" smtClean="0">
                <a:latin typeface="+mn-ea"/>
                <a:cs typeface="AppleGothic" charset="0"/>
              </a:rPr>
              <a:t>동</a:t>
            </a:r>
            <a:endParaRPr lang="en-US" altLang="ko-KR" dirty="0" smtClean="0">
              <a:latin typeface="+mn-ea"/>
              <a:cs typeface="AppleGothic" charset="0"/>
            </a:endParaRPr>
          </a:p>
          <a:p>
            <a:pPr marL="313485" indent="-297016">
              <a:lnSpc>
                <a:spcPct val="110000"/>
              </a:lnSpc>
            </a:pPr>
            <a:endParaRPr lang="en-US" altLang="ko-KR" dirty="0" smtClean="0">
              <a:latin typeface="+mn-ea"/>
              <a:cs typeface="AppleGothic" charset="0"/>
            </a:endParaRPr>
          </a:p>
          <a:p>
            <a:pPr marL="313485" indent="-297016">
              <a:lnSpc>
                <a:spcPct val="110000"/>
              </a:lnSpc>
            </a:pPr>
            <a:endParaRPr lang="en-US" altLang="ko-KR" dirty="0" smtClean="0">
              <a:latin typeface="+mn-ea"/>
              <a:cs typeface="AppleGothic" charset="0"/>
            </a:endParaRPr>
          </a:p>
          <a:p>
            <a:pPr marL="313485" indent="-297016">
              <a:lnSpc>
                <a:spcPct val="110000"/>
              </a:lnSpc>
            </a:pPr>
            <a:endParaRPr lang="en-US" altLang="ko-KR" dirty="0">
              <a:latin typeface="+mn-ea"/>
              <a:cs typeface="AppleGothic" charset="0"/>
            </a:endParaRPr>
          </a:p>
          <a:p>
            <a:pPr marL="313485" indent="-297016">
              <a:lnSpc>
                <a:spcPct val="110000"/>
              </a:lnSpc>
            </a:pPr>
            <a:endParaRPr lang="en-US" altLang="ko-KR" dirty="0" smtClean="0">
              <a:latin typeface="+mn-ea"/>
              <a:cs typeface="AppleGothic" charset="0"/>
            </a:endParaRPr>
          </a:p>
          <a:p>
            <a:pPr marL="313485" indent="-297016">
              <a:lnSpc>
                <a:spcPct val="110000"/>
              </a:lnSpc>
            </a:pPr>
            <a:endParaRPr lang="en-US" altLang="ko-KR" dirty="0" smtClean="0">
              <a:latin typeface="+mn-ea"/>
              <a:cs typeface="AppleGothic" charset="0"/>
            </a:endParaRPr>
          </a:p>
          <a:p>
            <a:pPr marL="313485" indent="-297016">
              <a:lnSpc>
                <a:spcPct val="110000"/>
              </a:lnSpc>
            </a:pPr>
            <a:endParaRPr lang="en-US" altLang="ko-KR" dirty="0" smtClean="0">
              <a:latin typeface="+mn-ea"/>
              <a:cs typeface="AppleGothic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2500" dirty="0" smtClean="0">
                <a:latin typeface="+mn-ea"/>
                <a:cs typeface="AppleGothic" charset="0"/>
              </a:rPr>
              <a:t>Scale </a:t>
            </a:r>
            <a:r>
              <a:rPr lang="en-US" altLang="ko-KR" sz="2500" dirty="0">
                <a:latin typeface="+mn-ea"/>
                <a:cs typeface="AppleGothic" charset="0"/>
              </a:rPr>
              <a:t>Up </a:t>
            </a:r>
            <a:r>
              <a:rPr lang="en-US" altLang="ko-KR" sz="2500" dirty="0">
                <a:latin typeface="+mn-ea"/>
                <a:cs typeface="AppleGothic" charset="0"/>
                <a:sym typeface="Wingdings" panose="05000000000000000000" pitchFamily="2" charset="2"/>
              </a:rPr>
              <a:t> Scale Out</a:t>
            </a:r>
            <a:endParaRPr lang="en-US" altLang="ko-KR" sz="2500" dirty="0">
              <a:latin typeface="+mn-ea"/>
              <a:cs typeface="AppleGothic" charset="0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+mn-ea"/>
                <a:cs typeface="AppleGothic" charset="0"/>
              </a:rPr>
              <a:t>초기</a:t>
            </a:r>
            <a:r>
              <a:rPr lang="en-US" altLang="ko-KR" dirty="0">
                <a:latin typeface="+mn-ea"/>
                <a:cs typeface="AppleGothic" charset="0"/>
              </a:rPr>
              <a:t>: </a:t>
            </a:r>
            <a:r>
              <a:rPr lang="ko-KR" altLang="en-US" dirty="0">
                <a:latin typeface="+mn-ea"/>
                <a:cs typeface="AppleGothic" charset="0"/>
              </a:rPr>
              <a:t>소수의 고가의 대용량 서버 </a:t>
            </a:r>
            <a:r>
              <a:rPr lang="en-US" altLang="ko-KR" dirty="0">
                <a:latin typeface="+mn-ea"/>
                <a:cs typeface="AppleGothic" charset="0"/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latin typeface="+mn-ea"/>
                <a:cs typeface="AppleGothic" charset="0"/>
              </a:rPr>
              <a:t>다수의</a:t>
            </a:r>
            <a:r>
              <a:rPr lang="en-US" altLang="ko-KR" dirty="0">
                <a:latin typeface="+mn-ea"/>
                <a:cs typeface="AppleGothic" charset="0"/>
              </a:rPr>
              <a:t> </a:t>
            </a:r>
            <a:r>
              <a:rPr lang="en-US" altLang="ko-KR" dirty="0" err="1">
                <a:latin typeface="+mn-ea"/>
                <a:cs typeface="AppleGothic" charset="0"/>
              </a:rPr>
              <a:t>저렴한</a:t>
            </a:r>
            <a:r>
              <a:rPr lang="en-US" altLang="ko-KR" dirty="0">
                <a:latin typeface="+mn-ea"/>
                <a:cs typeface="AppleGothic" charset="0"/>
              </a:rPr>
              <a:t> </a:t>
            </a:r>
            <a:r>
              <a:rPr lang="ko-KR" altLang="en-US" dirty="0">
                <a:latin typeface="+mn-ea"/>
                <a:cs typeface="AppleGothic" charset="0"/>
              </a:rPr>
              <a:t>병렬 </a:t>
            </a:r>
            <a:r>
              <a:rPr lang="en-US" altLang="ko-KR" dirty="0" err="1">
                <a:latin typeface="+mn-ea"/>
                <a:cs typeface="AppleGothic" charset="0"/>
              </a:rPr>
              <a:t>서버</a:t>
            </a:r>
            <a:endParaRPr lang="en-US" altLang="ko-KR" dirty="0">
              <a:latin typeface="+mn-ea"/>
              <a:cs typeface="AppleGothic" charset="0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+mn-ea"/>
                <a:cs typeface="AppleGothic" charset="0"/>
              </a:rPr>
              <a:t>최근</a:t>
            </a:r>
            <a:r>
              <a:rPr lang="en-US" altLang="ko-KR" dirty="0">
                <a:latin typeface="+mn-ea"/>
                <a:cs typeface="AppleGothic" charset="0"/>
              </a:rPr>
              <a:t>: </a:t>
            </a:r>
            <a:r>
              <a:rPr lang="ko-KR" altLang="en-US" dirty="0">
                <a:latin typeface="+mn-ea"/>
                <a:cs typeface="AppleGothic" charset="0"/>
              </a:rPr>
              <a:t>전력소모와 공간의 효율적 활용 필요</a:t>
            </a:r>
            <a:r>
              <a:rPr lang="en-US" altLang="ko-KR" dirty="0">
                <a:latin typeface="+mn-ea"/>
                <a:cs typeface="AppleGothic" charset="0"/>
              </a:rPr>
              <a:t> </a:t>
            </a:r>
            <a:r>
              <a:rPr lang="en-US" altLang="ko-KR" dirty="0">
                <a:latin typeface="+mn-ea"/>
                <a:cs typeface="AppleGothic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cs typeface="AppleGothic" charset="0"/>
              </a:rPr>
              <a:t>스케일 업  스케일 아웃을 함께 </a:t>
            </a:r>
            <a:r>
              <a:rPr lang="ko-KR" altLang="en-US" dirty="0" smtClean="0">
                <a:latin typeface="+mn-ea"/>
                <a:cs typeface="AppleGothic" charset="0"/>
              </a:rPr>
              <a:t>진행</a:t>
            </a:r>
            <a:endParaRPr lang="en-US" altLang="ko-KR" dirty="0" smtClean="0">
              <a:latin typeface="+mn-ea"/>
              <a:cs typeface="AppleGothic" charset="0"/>
            </a:endParaRPr>
          </a:p>
          <a:p>
            <a:pPr lvl="1">
              <a:lnSpc>
                <a:spcPct val="110000"/>
              </a:lnSpc>
            </a:pPr>
            <a:endParaRPr lang="en-US" altLang="ko-KR" dirty="0" smtClean="0">
              <a:latin typeface="+mn-ea"/>
              <a:cs typeface="AppleGothic" charset="0"/>
            </a:endParaRPr>
          </a:p>
          <a:p>
            <a:pPr marL="313485" indent="-297016">
              <a:lnSpc>
                <a:spcPct val="110000"/>
              </a:lnSpc>
            </a:pPr>
            <a:r>
              <a:rPr lang="ko-KR" altLang="en-US" dirty="0" smtClean="0">
                <a:latin typeface="+mn-ea"/>
                <a:cs typeface="AppleGothic" charset="0"/>
              </a:rPr>
              <a:t>병렬처리를 위한 단순한 데이터 모델</a:t>
            </a:r>
            <a:r>
              <a:rPr lang="en-US" altLang="ko-KR" dirty="0" smtClean="0">
                <a:latin typeface="+mn-ea"/>
                <a:cs typeface="AppleGothic" charset="0"/>
              </a:rPr>
              <a:t>: (</a:t>
            </a:r>
            <a:r>
              <a:rPr lang="en-US" altLang="ko-KR" dirty="0">
                <a:latin typeface="+mn-ea"/>
                <a:cs typeface="AppleGothic" charset="0"/>
              </a:rPr>
              <a:t>Key, Value) </a:t>
            </a:r>
            <a:r>
              <a:rPr lang="en-US" altLang="ko-KR" dirty="0" smtClean="0">
                <a:latin typeface="+mn-ea"/>
                <a:cs typeface="AppleGothic" charset="0"/>
              </a:rPr>
              <a:t>Pair</a:t>
            </a:r>
          </a:p>
          <a:p>
            <a:pPr marL="313485" indent="-297016">
              <a:lnSpc>
                <a:spcPct val="110000"/>
              </a:lnSpc>
            </a:pPr>
            <a:endParaRPr lang="en-US" altLang="ko-KR" dirty="0" smtClean="0">
              <a:latin typeface="+mn-ea"/>
              <a:cs typeface="AppleGothic" charset="0"/>
            </a:endParaRPr>
          </a:p>
          <a:p>
            <a:pPr marL="313485" indent="-297016">
              <a:lnSpc>
                <a:spcPct val="110000"/>
              </a:lnSpc>
            </a:pPr>
            <a:r>
              <a:rPr lang="ko-KR" altLang="en-US" dirty="0" smtClean="0">
                <a:latin typeface="+mn-ea"/>
              </a:rPr>
              <a:t>유연한 고장 대처</a:t>
            </a:r>
            <a:endParaRPr lang="en-US" altLang="ko-KR" dirty="0" smtClean="0">
              <a:latin typeface="+mn-ea"/>
            </a:endParaRPr>
          </a:p>
          <a:p>
            <a:pPr marL="659560" lvl="1" indent="-297016">
              <a:lnSpc>
                <a:spcPct val="110000"/>
              </a:lnSpc>
            </a:pPr>
            <a:r>
              <a:rPr lang="ko-KR" altLang="en-US" dirty="0" smtClean="0"/>
              <a:t>병렬처리 </a:t>
            </a:r>
            <a:r>
              <a:rPr lang="ko-KR" altLang="en-US" dirty="0" err="1" smtClean="0"/>
              <a:t>노드는</a:t>
            </a:r>
            <a:r>
              <a:rPr lang="ko-KR" altLang="en-US" dirty="0"/>
              <a:t> </a:t>
            </a:r>
            <a:r>
              <a:rPr lang="ko-KR" altLang="en-US" dirty="0" err="1" smtClean="0"/>
              <a:t>고장날</a:t>
            </a:r>
            <a:r>
              <a:rPr lang="ko-KR" altLang="en-US" dirty="0" smtClean="0"/>
              <a:t> 가능성이 높고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이에 대한 유연한 처리를 하자</a:t>
            </a:r>
            <a:r>
              <a:rPr lang="en-US" altLang="ko-KR" dirty="0" smtClean="0"/>
              <a:t>.</a:t>
            </a:r>
          </a:p>
          <a:p>
            <a:pPr marL="362544" lvl="1" indent="0">
              <a:lnSpc>
                <a:spcPct val="110000"/>
              </a:lnSpc>
              <a:buNone/>
            </a:pPr>
            <a:r>
              <a:rPr lang="en-US" altLang="ko-KR" dirty="0"/>
              <a:t>  </a:t>
            </a:r>
            <a:r>
              <a:rPr lang="en-US" altLang="ko-KR" dirty="0" smtClean="0"/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 </a:t>
            </a:r>
            <a:r>
              <a:rPr lang="en-US" altLang="ko-KR" dirty="0"/>
              <a:t>Master/Slave </a:t>
            </a:r>
            <a:r>
              <a:rPr lang="ko-KR" altLang="en-US" dirty="0"/>
              <a:t>구조</a:t>
            </a:r>
            <a:r>
              <a:rPr lang="en-US" altLang="ko-KR" dirty="0"/>
              <a:t>, 3-copy </a:t>
            </a:r>
            <a:r>
              <a:rPr lang="ko-KR" altLang="en-US" dirty="0"/>
              <a:t>전략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27584" y="1556792"/>
            <a:ext cx="648072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060848"/>
            <a:ext cx="648072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27584" y="2564904"/>
            <a:ext cx="648072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sp>
        <p:nvSpPr>
          <p:cNvPr id="5" name="원통 4"/>
          <p:cNvSpPr/>
          <p:nvPr/>
        </p:nvSpPr>
        <p:spPr>
          <a:xfrm>
            <a:off x="1691680" y="1556792"/>
            <a:ext cx="576064" cy="432048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Data</a:t>
            </a:r>
            <a:endParaRPr lang="ko-KR" altLang="en-US" sz="1200" dirty="0"/>
          </a:p>
        </p:txBody>
      </p:sp>
      <p:sp>
        <p:nvSpPr>
          <p:cNvPr id="10" name="원통 9"/>
          <p:cNvSpPr/>
          <p:nvPr/>
        </p:nvSpPr>
        <p:spPr>
          <a:xfrm>
            <a:off x="1691680" y="2060848"/>
            <a:ext cx="576064" cy="432048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Data</a:t>
            </a:r>
            <a:endParaRPr lang="ko-KR" altLang="en-US" sz="1200" dirty="0"/>
          </a:p>
        </p:txBody>
      </p:sp>
      <p:sp>
        <p:nvSpPr>
          <p:cNvPr id="11" name="원통 10"/>
          <p:cNvSpPr/>
          <p:nvPr/>
        </p:nvSpPr>
        <p:spPr>
          <a:xfrm>
            <a:off x="1691680" y="2564904"/>
            <a:ext cx="576064" cy="432048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Data</a:t>
            </a:r>
            <a:endParaRPr lang="ko-KR" altLang="en-US" sz="1200" dirty="0"/>
          </a:p>
        </p:txBody>
      </p:sp>
      <p:cxnSp>
        <p:nvCxnSpPr>
          <p:cNvPr id="9" name="직선 연결선 8"/>
          <p:cNvCxnSpPr>
            <a:stCxn id="4" idx="3"/>
            <a:endCxn id="5" idx="2"/>
          </p:cNvCxnSpPr>
          <p:nvPr/>
        </p:nvCxnSpPr>
        <p:spPr>
          <a:xfrm>
            <a:off x="1475656" y="1772816"/>
            <a:ext cx="21602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7" idx="3"/>
            <a:endCxn id="10" idx="2"/>
          </p:cNvCxnSpPr>
          <p:nvPr/>
        </p:nvCxnSpPr>
        <p:spPr>
          <a:xfrm>
            <a:off x="1475656" y="2276872"/>
            <a:ext cx="21602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8" idx="3"/>
            <a:endCxn id="11" idx="2"/>
          </p:cNvCxnSpPr>
          <p:nvPr/>
        </p:nvCxnSpPr>
        <p:spPr>
          <a:xfrm>
            <a:off x="1475656" y="2780928"/>
            <a:ext cx="21602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419872" y="1674416"/>
            <a:ext cx="792088" cy="12505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Super</a:t>
            </a:r>
          </a:p>
          <a:p>
            <a:pPr algn="ctr"/>
            <a:r>
              <a:rPr lang="en-US" altLang="ko-KR" sz="1200" dirty="0" smtClean="0"/>
              <a:t>Com.</a:t>
            </a:r>
          </a:p>
          <a:p>
            <a:pPr algn="ctr"/>
            <a:endParaRPr lang="en-US" altLang="ko-KR" sz="1200" dirty="0" smtClean="0"/>
          </a:p>
          <a:p>
            <a:pPr algn="ctr"/>
            <a:endParaRPr lang="en-US" altLang="ko-KR" sz="1200" dirty="0" smtClean="0"/>
          </a:p>
          <a:p>
            <a:pPr algn="ctr"/>
            <a:endParaRPr lang="en-US" altLang="ko-KR" sz="1200" dirty="0" smtClean="0"/>
          </a:p>
          <a:p>
            <a:pPr algn="ctr"/>
            <a:endParaRPr lang="ko-KR" altLang="en-US" sz="1200" dirty="0"/>
          </a:p>
        </p:txBody>
      </p:sp>
      <p:sp>
        <p:nvSpPr>
          <p:cNvPr id="21" name="원통 20"/>
          <p:cNvSpPr/>
          <p:nvPr/>
        </p:nvSpPr>
        <p:spPr>
          <a:xfrm>
            <a:off x="2627784" y="1674416"/>
            <a:ext cx="576064" cy="1250528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Data</a:t>
            </a:r>
            <a:endParaRPr lang="ko-KR" altLang="en-US" sz="1200" dirty="0"/>
          </a:p>
        </p:txBody>
      </p:sp>
      <p:cxnSp>
        <p:nvCxnSpPr>
          <p:cNvPr id="23" name="직선 연결선 22"/>
          <p:cNvCxnSpPr>
            <a:stCxn id="5" idx="4"/>
            <a:endCxn id="21" idx="2"/>
          </p:cNvCxnSpPr>
          <p:nvPr/>
        </p:nvCxnSpPr>
        <p:spPr>
          <a:xfrm>
            <a:off x="2267744" y="1772816"/>
            <a:ext cx="360040" cy="526864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0" idx="4"/>
            <a:endCxn id="21" idx="2"/>
          </p:cNvCxnSpPr>
          <p:nvPr/>
        </p:nvCxnSpPr>
        <p:spPr>
          <a:xfrm>
            <a:off x="2267744" y="2276872"/>
            <a:ext cx="360040" cy="22808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1" idx="4"/>
            <a:endCxn id="21" idx="2"/>
          </p:cNvCxnSpPr>
          <p:nvPr/>
        </p:nvCxnSpPr>
        <p:spPr>
          <a:xfrm flipV="1">
            <a:off x="2267744" y="2299680"/>
            <a:ext cx="360040" cy="481248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1" idx="4"/>
            <a:endCxn id="20" idx="1"/>
          </p:cNvCxnSpPr>
          <p:nvPr/>
        </p:nvCxnSpPr>
        <p:spPr>
          <a:xfrm>
            <a:off x="3203848" y="2299680"/>
            <a:ext cx="216024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300192" y="1556792"/>
            <a:ext cx="648072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6300192" y="2060848"/>
            <a:ext cx="648072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300192" y="2564904"/>
            <a:ext cx="648072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sp>
        <p:nvSpPr>
          <p:cNvPr id="38" name="원통 37"/>
          <p:cNvSpPr/>
          <p:nvPr/>
        </p:nvSpPr>
        <p:spPr>
          <a:xfrm>
            <a:off x="7380312" y="1556792"/>
            <a:ext cx="576064" cy="432048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Data</a:t>
            </a:r>
            <a:endParaRPr lang="ko-KR" altLang="en-US" sz="1200" dirty="0"/>
          </a:p>
        </p:txBody>
      </p:sp>
      <p:sp>
        <p:nvSpPr>
          <p:cNvPr id="39" name="원통 38"/>
          <p:cNvSpPr/>
          <p:nvPr/>
        </p:nvSpPr>
        <p:spPr>
          <a:xfrm>
            <a:off x="7380312" y="2060848"/>
            <a:ext cx="576064" cy="432048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Data</a:t>
            </a:r>
            <a:endParaRPr lang="ko-KR" altLang="en-US" sz="1200" dirty="0"/>
          </a:p>
        </p:txBody>
      </p:sp>
      <p:sp>
        <p:nvSpPr>
          <p:cNvPr id="40" name="원통 39"/>
          <p:cNvSpPr/>
          <p:nvPr/>
        </p:nvSpPr>
        <p:spPr>
          <a:xfrm>
            <a:off x="7380312" y="2564904"/>
            <a:ext cx="576064" cy="432048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Data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5076056" y="1936056"/>
            <a:ext cx="864096" cy="6288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Server</a:t>
            </a:r>
          </a:p>
          <a:p>
            <a:pPr algn="ctr"/>
            <a:endParaRPr lang="en-US" altLang="ko-KR" sz="1200" dirty="0"/>
          </a:p>
          <a:p>
            <a:pPr algn="ctr"/>
            <a:endParaRPr lang="ko-KR" altLang="en-US" sz="12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419872" y="2178472"/>
            <a:ext cx="792088" cy="360040"/>
          </a:xfrm>
          <a:prstGeom prst="roundRect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Program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5112060" y="2178472"/>
            <a:ext cx="792088" cy="314424"/>
          </a:xfrm>
          <a:prstGeom prst="roundRect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Program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8" name="직선 연결선 57"/>
          <p:cNvCxnSpPr>
            <a:stCxn id="57" idx="3"/>
            <a:endCxn id="35" idx="1"/>
          </p:cNvCxnSpPr>
          <p:nvPr/>
        </p:nvCxnSpPr>
        <p:spPr>
          <a:xfrm flipV="1">
            <a:off x="5904148" y="1772816"/>
            <a:ext cx="396044" cy="562868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7" idx="3"/>
            <a:endCxn id="36" idx="1"/>
          </p:cNvCxnSpPr>
          <p:nvPr/>
        </p:nvCxnSpPr>
        <p:spPr>
          <a:xfrm flipV="1">
            <a:off x="5904148" y="2276872"/>
            <a:ext cx="396044" cy="58812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7" idx="3"/>
            <a:endCxn id="37" idx="1"/>
          </p:cNvCxnSpPr>
          <p:nvPr/>
        </p:nvCxnSpPr>
        <p:spPr>
          <a:xfrm>
            <a:off x="5904148" y="2335684"/>
            <a:ext cx="396044" cy="445244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모서리가 둥근 직사각형 1024"/>
          <p:cNvSpPr/>
          <p:nvPr/>
        </p:nvSpPr>
        <p:spPr>
          <a:xfrm>
            <a:off x="7236296" y="1412776"/>
            <a:ext cx="864096" cy="18002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TextBox 1027"/>
          <p:cNvSpPr txBox="1"/>
          <p:nvPr/>
        </p:nvSpPr>
        <p:spPr>
          <a:xfrm>
            <a:off x="7380312" y="1124744"/>
            <a:ext cx="565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HDFS</a:t>
            </a:r>
            <a:endParaRPr lang="ko-KR" altLang="en-US" sz="1200" dirty="0"/>
          </a:p>
        </p:txBody>
      </p:sp>
      <p:cxnSp>
        <p:nvCxnSpPr>
          <p:cNvPr id="1030" name="직선 연결선 1029"/>
          <p:cNvCxnSpPr/>
          <p:nvPr/>
        </p:nvCxnSpPr>
        <p:spPr>
          <a:xfrm>
            <a:off x="6948264" y="1772816"/>
            <a:ext cx="28803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956648" y="2280774"/>
            <a:ext cx="28803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965032" y="2788732"/>
            <a:ext cx="288032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5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45" y="2183017"/>
            <a:ext cx="654367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MapReduce</a:t>
            </a:r>
            <a:r>
              <a:rPr lang="en-US" altLang="ko-KR" dirty="0"/>
              <a:t> - </a:t>
            </a:r>
            <a:r>
              <a:rPr lang="ko-KR" altLang="en-US" dirty="0" err="1"/>
              <a:t>맵과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구성방법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 Reduce &amp; N </a:t>
            </a:r>
            <a:r>
              <a:rPr lang="en-US" altLang="ko-KR" dirty="0" smtClean="0"/>
              <a:t>Map</a:t>
            </a: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Word Counting</a:t>
            </a:r>
            <a:endParaRPr lang="ko-KR" altLang="en-US" dirty="0"/>
          </a:p>
        </p:txBody>
      </p:sp>
      <p:sp>
        <p:nvSpPr>
          <p:cNvPr id="5" name="굽은 화살표 4"/>
          <p:cNvSpPr/>
          <p:nvPr/>
        </p:nvSpPr>
        <p:spPr>
          <a:xfrm rot="16200000">
            <a:off x="3752233" y="5046566"/>
            <a:ext cx="747196" cy="1105780"/>
          </a:xfrm>
          <a:prstGeom prst="ben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7707" y="5693186"/>
            <a:ext cx="1368152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00B0F0"/>
                </a:solidFill>
              </a:rPr>
              <a:t>셔플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 과정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02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분할 병렬처리가 가능한 작업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최대값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최소값 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개수 구하기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 err="1" smtClean="0"/>
              <a:t>필터링</a:t>
            </a:r>
            <a:endParaRPr lang="en-US" altLang="ko-KR" dirty="0"/>
          </a:p>
          <a:p>
            <a:pPr lvl="1"/>
            <a:r>
              <a:rPr lang="en-US" altLang="ko-KR" dirty="0" smtClean="0"/>
              <a:t>Etc.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Hadoop</a:t>
            </a:r>
            <a:r>
              <a:rPr lang="ko-KR" altLang="en-US" dirty="0" smtClean="0"/>
              <a:t>의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중앙값 구하기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23328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Yarn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1 vs. 2 Yarn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06148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213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Yarn</a:t>
            </a:r>
            <a:r>
              <a:rPr lang="ko-KR" altLang="en-US" dirty="0" smtClean="0"/>
              <a:t>의 구성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리소스 </a:t>
            </a:r>
            <a:r>
              <a:rPr lang="ko-KR" altLang="en-US" b="0" dirty="0" err="1"/>
              <a:t>메니저</a:t>
            </a:r>
            <a:r>
              <a:rPr lang="en-US" altLang="ko-KR" b="0" dirty="0"/>
              <a:t>(Resource Manager)</a:t>
            </a:r>
          </a:p>
          <a:p>
            <a:pPr lvl="2"/>
            <a:r>
              <a:rPr lang="ko-KR" altLang="en-US" b="0" dirty="0" smtClean="0"/>
              <a:t>어플리케이션 </a:t>
            </a:r>
            <a:r>
              <a:rPr lang="ko-KR" altLang="en-US" b="0" dirty="0"/>
              <a:t>매니저</a:t>
            </a:r>
            <a:r>
              <a:rPr lang="en-US" altLang="ko-KR" b="0" dirty="0"/>
              <a:t>(Applications Manager)</a:t>
            </a:r>
          </a:p>
          <a:p>
            <a:pPr lvl="2"/>
            <a:r>
              <a:rPr lang="ko-KR" altLang="en-US" b="0" dirty="0" smtClean="0"/>
              <a:t>스케줄러</a:t>
            </a:r>
            <a:r>
              <a:rPr lang="en-US" altLang="ko-KR" b="0" dirty="0"/>
              <a:t>(Scheduler)</a:t>
            </a:r>
          </a:p>
          <a:p>
            <a:pPr lvl="1"/>
            <a:r>
              <a:rPr lang="ko-KR" altLang="en-US" b="0" dirty="0" smtClean="0"/>
              <a:t>어플리케이션 </a:t>
            </a:r>
            <a:r>
              <a:rPr lang="ko-KR" altLang="en-US" b="0" dirty="0"/>
              <a:t>마스터</a:t>
            </a:r>
            <a:r>
              <a:rPr lang="en-US" altLang="ko-KR" b="0" dirty="0"/>
              <a:t>(Application Master)</a:t>
            </a:r>
          </a:p>
          <a:p>
            <a:pPr lvl="1"/>
            <a:r>
              <a:rPr lang="ko-KR" altLang="en-US" b="0" dirty="0" err="1" smtClean="0"/>
              <a:t>노드</a:t>
            </a:r>
            <a:r>
              <a:rPr lang="ko-KR" altLang="en-US" b="0" dirty="0" smtClean="0"/>
              <a:t> </a:t>
            </a:r>
            <a:r>
              <a:rPr lang="ko-KR" altLang="en-US" b="0" dirty="0"/>
              <a:t>매니저</a:t>
            </a:r>
            <a:r>
              <a:rPr lang="en-US" altLang="ko-KR" b="0" dirty="0"/>
              <a:t>(Node Manager)</a:t>
            </a:r>
          </a:p>
          <a:p>
            <a:pPr lvl="1"/>
            <a:r>
              <a:rPr lang="ko-KR" altLang="en-US" b="0" dirty="0" smtClean="0"/>
              <a:t>컨테이너</a:t>
            </a:r>
            <a:r>
              <a:rPr lang="en-US" altLang="ko-KR" b="0" dirty="0"/>
              <a:t>(Container)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08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Yarn Daemons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4130646" cy="5326083"/>
          </a:xfrm>
        </p:spPr>
        <p:txBody>
          <a:bodyPr/>
          <a:lstStyle/>
          <a:p>
            <a:r>
              <a:rPr lang="en-US" altLang="ko-KR" dirty="0" smtClean="0"/>
              <a:t>Resource Manager(RM)</a:t>
            </a:r>
          </a:p>
          <a:p>
            <a:pPr lvl="1"/>
            <a:r>
              <a:rPr lang="en-US" altLang="ko-KR" b="0" dirty="0"/>
              <a:t>master node</a:t>
            </a:r>
            <a:r>
              <a:rPr lang="ko-KR" altLang="en-US" b="0" dirty="0"/>
              <a:t>에서 동작</a:t>
            </a:r>
          </a:p>
          <a:p>
            <a:pPr lvl="1"/>
            <a:r>
              <a:rPr lang="en-US" altLang="ko-KR" b="0" dirty="0" smtClean="0"/>
              <a:t>global </a:t>
            </a:r>
            <a:r>
              <a:rPr lang="en-US" altLang="ko-KR" b="0" dirty="0"/>
              <a:t>resource scheduler</a:t>
            </a:r>
          </a:p>
          <a:p>
            <a:pPr lvl="1"/>
            <a:r>
              <a:rPr lang="en-US" altLang="ko-KR" b="0" dirty="0" smtClean="0"/>
              <a:t>application</a:t>
            </a:r>
            <a:r>
              <a:rPr lang="ko-KR" altLang="en-US" b="0" dirty="0"/>
              <a:t>들의 자원 </a:t>
            </a:r>
            <a:r>
              <a:rPr lang="ko-KR" altLang="en-US" b="0" dirty="0" err="1" smtClean="0"/>
              <a:t>요구의할당</a:t>
            </a:r>
            <a:r>
              <a:rPr lang="ko-KR" altLang="en-US" b="0" dirty="0" smtClean="0"/>
              <a:t> </a:t>
            </a:r>
            <a:r>
              <a:rPr lang="ko-KR" altLang="en-US" b="0" dirty="0"/>
              <a:t>및 관리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93754" y="1184274"/>
            <a:ext cx="4130646" cy="5326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644008" y="1055245"/>
            <a:ext cx="4130646" cy="5326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r>
              <a:rPr lang="en-US" altLang="ko-KR" dirty="0" smtClean="0"/>
              <a:t>Node Manager (NM)</a:t>
            </a:r>
          </a:p>
          <a:p>
            <a:pPr lvl="1"/>
            <a:r>
              <a:rPr lang="en-US" altLang="ko-KR" b="0" dirty="0"/>
              <a:t>slave node</a:t>
            </a:r>
            <a:r>
              <a:rPr lang="ko-KR" altLang="en-US" b="0" dirty="0"/>
              <a:t>에서 동작</a:t>
            </a:r>
          </a:p>
          <a:p>
            <a:pPr lvl="1"/>
            <a:r>
              <a:rPr lang="en-US" altLang="ko-KR" b="0" dirty="0" smtClean="0"/>
              <a:t>node</a:t>
            </a:r>
            <a:r>
              <a:rPr lang="ko-KR" altLang="en-US" b="0" dirty="0"/>
              <a:t>의 자원을 관리</a:t>
            </a:r>
          </a:p>
          <a:p>
            <a:pPr lvl="1"/>
            <a:r>
              <a:rPr lang="en-US" altLang="ko-KR" b="0" dirty="0" smtClean="0"/>
              <a:t>container</a:t>
            </a:r>
            <a:r>
              <a:rPr lang="ko-KR" altLang="en-US" b="0" dirty="0"/>
              <a:t>에 </a:t>
            </a:r>
            <a:r>
              <a:rPr lang="en-US" altLang="ko-KR" b="0" dirty="0"/>
              <a:t>node</a:t>
            </a:r>
            <a:r>
              <a:rPr lang="ko-KR" altLang="en-US" b="0" dirty="0"/>
              <a:t>의 </a:t>
            </a:r>
            <a:r>
              <a:rPr lang="ko-KR" altLang="en-US" b="0" dirty="0" err="1" smtClean="0"/>
              <a:t>자원을할당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56992"/>
            <a:ext cx="188595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140968"/>
            <a:ext cx="25717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30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41354" y="1031874"/>
            <a:ext cx="4130646" cy="5326083"/>
          </a:xfrm>
        </p:spPr>
        <p:txBody>
          <a:bodyPr/>
          <a:lstStyle/>
          <a:p>
            <a:r>
              <a:rPr lang="en-US" altLang="ko-KR" dirty="0" smtClean="0"/>
              <a:t>Containers</a:t>
            </a:r>
          </a:p>
          <a:p>
            <a:pPr lvl="1"/>
            <a:r>
              <a:rPr lang="en-US" altLang="ko-KR" b="0" dirty="0" smtClean="0"/>
              <a:t>RM</a:t>
            </a:r>
            <a:r>
              <a:rPr lang="ko-KR" altLang="en-US" b="0" dirty="0"/>
              <a:t>의 요청에 의해 </a:t>
            </a:r>
            <a:r>
              <a:rPr lang="en-US" altLang="ko-KR" b="0" dirty="0"/>
              <a:t>NM</a:t>
            </a:r>
            <a:r>
              <a:rPr lang="ko-KR" altLang="en-US" b="0" dirty="0"/>
              <a:t>에서 할당</a:t>
            </a:r>
          </a:p>
          <a:p>
            <a:pPr lvl="1"/>
            <a:r>
              <a:rPr lang="en-US" altLang="ko-KR" b="0" dirty="0" smtClean="0"/>
              <a:t>slave </a:t>
            </a:r>
            <a:r>
              <a:rPr lang="en-US" altLang="ko-KR" b="0" dirty="0"/>
              <a:t>node</a:t>
            </a:r>
            <a:r>
              <a:rPr lang="ko-KR" altLang="en-US" b="0" dirty="0"/>
              <a:t>의 </a:t>
            </a:r>
            <a:r>
              <a:rPr lang="en-US" altLang="ko-KR" b="0" dirty="0"/>
              <a:t>CPU </a:t>
            </a:r>
            <a:r>
              <a:rPr lang="en-US" altLang="ko-KR" b="0" dirty="0" smtClean="0"/>
              <a:t>core, memory</a:t>
            </a:r>
            <a:r>
              <a:rPr lang="ko-KR" altLang="en-US" b="0" dirty="0"/>
              <a:t>의 자원을 할당</a:t>
            </a:r>
          </a:p>
          <a:p>
            <a:pPr lvl="1"/>
            <a:r>
              <a:rPr lang="en-US" altLang="ko-KR" b="0" dirty="0" smtClean="0"/>
              <a:t>applications</a:t>
            </a:r>
            <a:r>
              <a:rPr lang="ko-KR" altLang="en-US" b="0" dirty="0"/>
              <a:t>은 다수의 </a:t>
            </a:r>
            <a:r>
              <a:rPr lang="en-US" altLang="ko-KR" b="0" dirty="0" smtClean="0"/>
              <a:t>container </a:t>
            </a:r>
            <a:r>
              <a:rPr lang="ko-KR" altLang="en-US" b="0" dirty="0" smtClean="0"/>
              <a:t>로 동작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644008" y="1055245"/>
            <a:ext cx="4130646" cy="5326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r>
              <a:rPr lang="en-US" altLang="ko-KR" b="0" dirty="0"/>
              <a:t>Application Master(AM</a:t>
            </a:r>
            <a:r>
              <a:rPr lang="en-US" altLang="ko-KR" b="0" dirty="0" smtClean="0"/>
              <a:t>)</a:t>
            </a:r>
          </a:p>
          <a:p>
            <a:pPr lvl="1"/>
            <a:r>
              <a:rPr lang="en-US" altLang="ko-KR" b="0" dirty="0"/>
              <a:t>application</a:t>
            </a:r>
            <a:r>
              <a:rPr lang="ko-KR" altLang="en-US" b="0" dirty="0"/>
              <a:t>당 한 개씩 존재</a:t>
            </a:r>
          </a:p>
          <a:p>
            <a:pPr lvl="1"/>
            <a:r>
              <a:rPr lang="en-US" altLang="ko-KR" b="0" dirty="0" smtClean="0"/>
              <a:t>application</a:t>
            </a:r>
            <a:r>
              <a:rPr lang="ko-KR" altLang="en-US" b="0" dirty="0"/>
              <a:t>의 </a:t>
            </a:r>
            <a:r>
              <a:rPr lang="en-US" altLang="ko-KR" b="0" dirty="0"/>
              <a:t>spec</a:t>
            </a:r>
            <a:r>
              <a:rPr lang="ko-KR" altLang="en-US" b="0" dirty="0"/>
              <a:t>을 정의</a:t>
            </a:r>
          </a:p>
          <a:p>
            <a:pPr lvl="1"/>
            <a:r>
              <a:rPr lang="en-US" altLang="ko-KR" b="0" dirty="0" smtClean="0"/>
              <a:t>container</a:t>
            </a:r>
            <a:r>
              <a:rPr lang="ko-KR" altLang="en-US" b="0" dirty="0"/>
              <a:t>에서 동작</a:t>
            </a:r>
          </a:p>
          <a:p>
            <a:pPr lvl="1"/>
            <a:r>
              <a:rPr lang="en-US" altLang="ko-KR" b="0" dirty="0" smtClean="0"/>
              <a:t>application </a:t>
            </a:r>
            <a:r>
              <a:rPr lang="en-US" altLang="ko-KR" b="0" dirty="0"/>
              <a:t>task</a:t>
            </a:r>
            <a:r>
              <a:rPr lang="ko-KR" altLang="en-US" b="0" dirty="0"/>
              <a:t>를 위해 </a:t>
            </a:r>
            <a:r>
              <a:rPr lang="en-US" altLang="ko-KR" b="0" dirty="0" smtClean="0"/>
              <a:t>container </a:t>
            </a:r>
            <a:r>
              <a:rPr lang="ko-KR" altLang="en-US" b="0" dirty="0" smtClean="0"/>
              <a:t>할당을 </a:t>
            </a:r>
            <a:r>
              <a:rPr lang="en-US" altLang="ko-KR" b="0" dirty="0"/>
              <a:t>RM</a:t>
            </a:r>
            <a:r>
              <a:rPr lang="ko-KR" altLang="en-US" b="0" dirty="0"/>
              <a:t>에게 요청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80817"/>
            <a:ext cx="28289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625348"/>
            <a:ext cx="28670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234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is Yarn needed?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Cluster</a:t>
            </a:r>
            <a:r>
              <a:rPr lang="ko-KR" altLang="en-US" b="0" dirty="0"/>
              <a:t>의 </a:t>
            </a:r>
            <a:r>
              <a:rPr lang="ko-KR" altLang="en-US" b="0" dirty="0" err="1" smtClean="0"/>
              <a:t>확장성</a:t>
            </a:r>
            <a:endParaRPr lang="en-US" altLang="ko-KR" b="0" dirty="0" smtClean="0"/>
          </a:p>
          <a:p>
            <a:pPr lvl="1"/>
            <a:r>
              <a:rPr lang="en-US" altLang="ko-KR" dirty="0" err="1" smtClean="0"/>
              <a:t>Hadoop</a:t>
            </a:r>
            <a:r>
              <a:rPr lang="en-US" altLang="ko-KR" dirty="0" smtClean="0"/>
              <a:t> 1</a:t>
            </a:r>
          </a:p>
          <a:p>
            <a:pPr lvl="2"/>
            <a:r>
              <a:rPr lang="ko-KR" altLang="en-US" b="0" dirty="0"/>
              <a:t>클러스터의 규모와는 상관없이 </a:t>
            </a:r>
            <a:r>
              <a:rPr lang="en-US" altLang="ko-KR" b="0" dirty="0"/>
              <a:t>Job Tracker</a:t>
            </a:r>
            <a:r>
              <a:rPr lang="ko-KR" altLang="en-US" b="0" dirty="0"/>
              <a:t>의 개수는 </a:t>
            </a:r>
            <a:r>
              <a:rPr lang="en-US" altLang="ko-KR" b="0" dirty="0"/>
              <a:t>1</a:t>
            </a:r>
            <a:r>
              <a:rPr lang="ko-KR" altLang="en-US" b="0" dirty="0"/>
              <a:t>개 </a:t>
            </a:r>
            <a:r>
              <a:rPr lang="en-US" altLang="ko-KR" b="0" dirty="0"/>
              <a:t>(</a:t>
            </a:r>
            <a:r>
              <a:rPr lang="ko-KR" altLang="en-US" b="0" dirty="0"/>
              <a:t>병목 지점</a:t>
            </a:r>
            <a:r>
              <a:rPr lang="en-US" altLang="ko-KR" b="0" dirty="0"/>
              <a:t>)</a:t>
            </a:r>
          </a:p>
          <a:p>
            <a:pPr lvl="3"/>
            <a:r>
              <a:rPr lang="ko-KR" altLang="en-US" b="0" dirty="0" smtClean="0"/>
              <a:t>예</a:t>
            </a:r>
            <a:r>
              <a:rPr lang="en-US" altLang="ko-KR" b="0" dirty="0" smtClean="0"/>
              <a:t>) 4000</a:t>
            </a:r>
            <a:r>
              <a:rPr lang="ko-KR" altLang="en-US" b="0" dirty="0"/>
              <a:t>개의 </a:t>
            </a:r>
            <a:r>
              <a:rPr lang="ko-KR" altLang="en-US" b="0" dirty="0" err="1"/>
              <a:t>노드로</a:t>
            </a:r>
            <a:r>
              <a:rPr lang="ko-KR" altLang="en-US" b="0" dirty="0"/>
              <a:t> 구성된 클러스터에 단 </a:t>
            </a:r>
            <a:r>
              <a:rPr lang="en-US" altLang="ko-KR" b="0" dirty="0"/>
              <a:t>1</a:t>
            </a:r>
            <a:r>
              <a:rPr lang="ko-KR" altLang="en-US" b="0" dirty="0"/>
              <a:t>개의 </a:t>
            </a:r>
            <a:r>
              <a:rPr lang="en-US" altLang="ko-KR" b="0" dirty="0" err="1"/>
              <a:t>JobTracker</a:t>
            </a:r>
            <a:r>
              <a:rPr lang="ko-KR" altLang="en-US" b="0" dirty="0"/>
              <a:t>가 모든 </a:t>
            </a:r>
            <a:r>
              <a:rPr lang="ko-KR" altLang="en-US" b="0" dirty="0" err="1" smtClean="0"/>
              <a:t>노드의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job</a:t>
            </a:r>
            <a:r>
              <a:rPr lang="ko-KR" altLang="en-US" b="0" dirty="0"/>
              <a:t>을 </a:t>
            </a:r>
            <a:r>
              <a:rPr lang="ko-KR" altLang="en-US" b="0" dirty="0" smtClean="0"/>
              <a:t>관리</a:t>
            </a:r>
            <a:endParaRPr lang="en-US" altLang="ko-KR" b="0" dirty="0" smtClean="0"/>
          </a:p>
          <a:p>
            <a:pPr lvl="1"/>
            <a:r>
              <a:rPr lang="en-US" altLang="ko-KR" b="0" dirty="0"/>
              <a:t>HADOOP 2 YARN</a:t>
            </a:r>
          </a:p>
          <a:p>
            <a:pPr lvl="2"/>
            <a:r>
              <a:rPr lang="en-US" altLang="ko-KR" b="0" dirty="0" smtClean="0"/>
              <a:t>Job </a:t>
            </a:r>
            <a:r>
              <a:rPr lang="en-US" altLang="ko-KR" b="0" dirty="0"/>
              <a:t>Tracker</a:t>
            </a:r>
            <a:r>
              <a:rPr lang="ko-KR" altLang="en-US" b="0" dirty="0"/>
              <a:t>의 기능을 </a:t>
            </a:r>
            <a:r>
              <a:rPr lang="en-US" altLang="ko-KR" b="0" dirty="0"/>
              <a:t>Resource Manager</a:t>
            </a:r>
            <a:r>
              <a:rPr lang="ko-KR" altLang="en-US" b="0" dirty="0"/>
              <a:t>와 </a:t>
            </a:r>
            <a:r>
              <a:rPr lang="en-US" altLang="ko-KR" b="0" dirty="0"/>
              <a:t>Application Master</a:t>
            </a:r>
            <a:r>
              <a:rPr lang="ko-KR" altLang="en-US" b="0" dirty="0"/>
              <a:t>로 분리</a:t>
            </a:r>
          </a:p>
          <a:p>
            <a:pPr lvl="3"/>
            <a:r>
              <a:rPr lang="ko-KR" altLang="en-US" b="0" dirty="0" smtClean="0"/>
              <a:t>클러스터에는 여러 개의 </a:t>
            </a:r>
            <a:r>
              <a:rPr lang="en-US" altLang="ko-KR" b="0" dirty="0"/>
              <a:t>Application</a:t>
            </a:r>
            <a:r>
              <a:rPr lang="ko-KR" altLang="en-US" b="0" dirty="0"/>
              <a:t>이 동작 가능</a:t>
            </a:r>
          </a:p>
          <a:p>
            <a:pPr lvl="3"/>
            <a:r>
              <a:rPr lang="ko-KR" altLang="en-US" b="0" dirty="0" smtClean="0"/>
              <a:t>각 </a:t>
            </a:r>
            <a:r>
              <a:rPr lang="en-US" altLang="ko-KR" b="0" dirty="0"/>
              <a:t>Application</a:t>
            </a:r>
            <a:r>
              <a:rPr lang="ko-KR" altLang="en-US" b="0" dirty="0"/>
              <a:t>은 </a:t>
            </a:r>
            <a:r>
              <a:rPr lang="en-US" altLang="ko-KR" b="0" dirty="0"/>
              <a:t>Application Master</a:t>
            </a:r>
            <a:r>
              <a:rPr lang="ko-KR" altLang="en-US" b="0" dirty="0"/>
              <a:t>가 모든 </a:t>
            </a:r>
            <a:r>
              <a:rPr lang="en-US" altLang="ko-KR" b="0" dirty="0"/>
              <a:t>task</a:t>
            </a:r>
            <a:r>
              <a:rPr lang="ko-KR" altLang="en-US" b="0" dirty="0"/>
              <a:t>를 관리</a:t>
            </a:r>
            <a:endParaRPr lang="ko-KR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74579"/>
            <a:ext cx="505777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0954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is Yarn needed?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구조 비교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700808"/>
            <a:ext cx="75882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669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is Yarn needed?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sz="2000" b="0" dirty="0"/>
              <a:t>Application </a:t>
            </a:r>
            <a:r>
              <a:rPr lang="ko-KR" altLang="en-US" sz="2000" b="0" dirty="0" smtClean="0"/>
              <a:t>호환성</a:t>
            </a:r>
            <a:endParaRPr lang="en-US" altLang="ko-KR" sz="2000" b="0" dirty="0" smtClean="0"/>
          </a:p>
          <a:p>
            <a:pPr lvl="1"/>
            <a:r>
              <a:rPr lang="en-US" altLang="ko-KR" sz="1800" b="0" dirty="0"/>
              <a:t>HADOOP 1</a:t>
            </a:r>
          </a:p>
          <a:p>
            <a:pPr lvl="2"/>
            <a:r>
              <a:rPr lang="en-US" altLang="ko-KR" sz="1600" b="0" dirty="0" err="1" smtClean="0"/>
              <a:t>MapReduce</a:t>
            </a:r>
            <a:r>
              <a:rPr lang="ko-KR" altLang="en-US" sz="1600" b="0" dirty="0"/>
              <a:t>외에 다른 </a:t>
            </a:r>
            <a:r>
              <a:rPr lang="en-US" altLang="ko-KR" sz="1600" b="0" dirty="0"/>
              <a:t>Application</a:t>
            </a:r>
            <a:r>
              <a:rPr lang="ko-KR" altLang="en-US" sz="1600" b="0" dirty="0"/>
              <a:t>은 클러스터의 자원을 공유할 수 없는 문제</a:t>
            </a:r>
          </a:p>
          <a:p>
            <a:pPr lvl="1"/>
            <a:r>
              <a:rPr lang="en-US" altLang="ko-KR" sz="1800" b="0" dirty="0" smtClean="0"/>
              <a:t>HADOOP </a:t>
            </a:r>
            <a:r>
              <a:rPr lang="en-US" altLang="ko-KR" sz="1800" b="0" dirty="0"/>
              <a:t>2 YARN</a:t>
            </a:r>
          </a:p>
          <a:p>
            <a:pPr lvl="2"/>
            <a:r>
              <a:rPr lang="ko-KR" altLang="en-US" sz="1600" b="0" dirty="0" smtClean="0"/>
              <a:t>같은 클러스터 내에서 </a:t>
            </a:r>
            <a:r>
              <a:rPr lang="en-US" altLang="ko-KR" sz="1600" b="0" dirty="0" smtClean="0"/>
              <a:t>MR</a:t>
            </a:r>
            <a:r>
              <a:rPr lang="ko-KR" altLang="en-US" sz="1600" b="0" dirty="0" smtClean="0"/>
              <a:t>과 </a:t>
            </a:r>
            <a:r>
              <a:rPr lang="ko-KR" altLang="en-US" sz="1600" b="0" dirty="0"/>
              <a:t>다른 </a:t>
            </a:r>
            <a:r>
              <a:rPr lang="en-US" altLang="ko-KR" sz="1600" b="0" dirty="0" smtClean="0"/>
              <a:t>application</a:t>
            </a:r>
            <a:r>
              <a:rPr lang="ko-KR" altLang="en-US" sz="1600" b="0" dirty="0" smtClean="0"/>
              <a:t>들의 실행 지원</a:t>
            </a:r>
            <a:endParaRPr lang="en-US" altLang="ko-KR" sz="1600" b="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1"/>
            <a:r>
              <a:rPr lang="ko-KR" altLang="en-US" dirty="0" smtClean="0"/>
              <a:t>참고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활용</a:t>
            </a:r>
            <a:endParaRPr lang="en-US" altLang="ko-KR" dirty="0"/>
          </a:p>
          <a:p>
            <a:pPr lvl="2"/>
            <a:r>
              <a:rPr lang="ko-KR" altLang="en-US" dirty="0" err="1" smtClean="0"/>
              <a:t>구버전과</a:t>
            </a:r>
            <a:r>
              <a:rPr lang="ko-KR" altLang="en-US" dirty="0" smtClean="0"/>
              <a:t> </a:t>
            </a:r>
            <a:r>
              <a:rPr lang="ko-KR" altLang="en-US" dirty="0" err="1"/>
              <a:t>신버전</a:t>
            </a:r>
            <a:r>
              <a:rPr lang="ko-KR" altLang="en-US" dirty="0"/>
              <a:t>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는 </a:t>
            </a:r>
            <a:r>
              <a:rPr lang="en-US" altLang="ko-KR" dirty="0" smtClean="0"/>
              <a:t>Hadoop1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Yarn</a:t>
            </a:r>
            <a:r>
              <a:rPr lang="ko-KR" altLang="en-US" dirty="0" smtClean="0"/>
              <a:t>에서 </a:t>
            </a:r>
            <a:r>
              <a:rPr lang="ko-KR" altLang="en-US" dirty="0"/>
              <a:t>모두 실행가능</a:t>
            </a:r>
            <a:endParaRPr lang="en-US" altLang="ko-KR" dirty="0"/>
          </a:p>
          <a:p>
            <a:pPr lvl="2"/>
            <a:r>
              <a:rPr lang="ko-KR" altLang="en-US" dirty="0"/>
              <a:t>직접 </a:t>
            </a:r>
            <a:r>
              <a:rPr lang="en-US" altLang="ko-KR" dirty="0"/>
              <a:t>Yarn </a:t>
            </a:r>
            <a:r>
              <a:rPr lang="ko-KR" altLang="en-US" dirty="0"/>
              <a:t>프로그래밍을 할 수도 있지만</a:t>
            </a:r>
            <a:r>
              <a:rPr lang="en-US" altLang="ko-KR" dirty="0"/>
              <a:t>, </a:t>
            </a:r>
            <a:r>
              <a:rPr lang="ko-KR" altLang="en-US" dirty="0"/>
              <a:t>개발된 </a:t>
            </a:r>
            <a:r>
              <a:rPr lang="ko-KR" altLang="en-US" dirty="0" smtClean="0"/>
              <a:t>애플리케이션을 활용 추천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6768752" cy="231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272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764704"/>
            <a:ext cx="8274050" cy="5326083"/>
          </a:xfrm>
        </p:spPr>
        <p:txBody>
          <a:bodyPr>
            <a:normAutofit/>
          </a:bodyPr>
          <a:lstStyle/>
          <a:p>
            <a:r>
              <a:rPr lang="ko-KR" altLang="en-US" sz="1800" b="0" dirty="0"/>
              <a:t>자원 할당의 유연성</a:t>
            </a:r>
          </a:p>
          <a:p>
            <a:pPr lvl="1"/>
            <a:r>
              <a:rPr lang="en-US" altLang="ko-KR" sz="1600" b="0" dirty="0" smtClean="0"/>
              <a:t>HADOOP </a:t>
            </a:r>
            <a:r>
              <a:rPr lang="en-US" altLang="ko-KR" sz="1600" b="0" dirty="0"/>
              <a:t>1</a:t>
            </a:r>
          </a:p>
          <a:p>
            <a:pPr lvl="2"/>
            <a:r>
              <a:rPr lang="en-US" altLang="ko-KR" sz="1400" b="0" dirty="0" smtClean="0"/>
              <a:t>Slot</a:t>
            </a:r>
            <a:r>
              <a:rPr lang="ko-KR" altLang="en-US" sz="1400" b="0" dirty="0"/>
              <a:t>에 미리 자원</a:t>
            </a:r>
            <a:r>
              <a:rPr lang="en-US" altLang="ko-KR" sz="1400" b="0" dirty="0"/>
              <a:t>(memory, </a:t>
            </a:r>
            <a:r>
              <a:rPr lang="en-US" altLang="ko-KR" sz="1400" b="0" dirty="0" err="1"/>
              <a:t>cpu</a:t>
            </a:r>
            <a:r>
              <a:rPr lang="en-US" altLang="ko-KR" sz="1400" b="0" dirty="0"/>
              <a:t> cores)</a:t>
            </a:r>
            <a:r>
              <a:rPr lang="ko-KR" altLang="en-US" sz="1400" b="0" dirty="0"/>
              <a:t>를 할당 후 미리 정해진 설정에 </a:t>
            </a:r>
            <a:r>
              <a:rPr lang="ko-KR" altLang="en-US" sz="1400" b="0" dirty="0" smtClean="0"/>
              <a:t>따라서 </a:t>
            </a:r>
            <a:r>
              <a:rPr lang="en-US" altLang="ko-KR" sz="1400" b="0" dirty="0" smtClean="0"/>
              <a:t>slot</a:t>
            </a:r>
            <a:r>
              <a:rPr lang="ko-KR" altLang="en-US" sz="1400" b="0" dirty="0"/>
              <a:t>을 </a:t>
            </a:r>
            <a:r>
              <a:rPr lang="en-US" altLang="ko-KR" sz="1400" b="0" dirty="0"/>
              <a:t>job</a:t>
            </a:r>
            <a:r>
              <a:rPr lang="ko-KR" altLang="en-US" sz="1400" b="0" dirty="0"/>
              <a:t>에 할당</a:t>
            </a:r>
          </a:p>
          <a:p>
            <a:pPr lvl="3"/>
            <a:r>
              <a:rPr lang="en-US" altLang="ko-KR" sz="1200" b="0" dirty="0" smtClean="0"/>
              <a:t>Job</a:t>
            </a:r>
            <a:r>
              <a:rPr lang="ko-KR" altLang="en-US" sz="1200" b="0" dirty="0"/>
              <a:t>이 모두 끝나기 전까지는 자원이 반납되지 않는 문제</a:t>
            </a:r>
          </a:p>
          <a:p>
            <a:pPr lvl="1"/>
            <a:r>
              <a:rPr lang="en-US" altLang="ko-KR" sz="1600" b="0" dirty="0" smtClean="0"/>
              <a:t>HADOOP </a:t>
            </a:r>
            <a:r>
              <a:rPr lang="en-US" altLang="ko-KR" sz="1600" b="0" dirty="0"/>
              <a:t>2 YARN</a:t>
            </a:r>
          </a:p>
          <a:p>
            <a:pPr lvl="2"/>
            <a:r>
              <a:rPr lang="ko-KR" altLang="en-US" sz="1400" b="0" dirty="0" smtClean="0"/>
              <a:t>요청이 </a:t>
            </a:r>
            <a:r>
              <a:rPr lang="ko-KR" altLang="en-US" sz="1400" b="0" dirty="0"/>
              <a:t>있을 때마다 요구하는 자원의 </a:t>
            </a:r>
            <a:r>
              <a:rPr lang="en-US" altLang="ko-KR" sz="1400" b="0" dirty="0"/>
              <a:t>spec</a:t>
            </a:r>
            <a:r>
              <a:rPr lang="ko-KR" altLang="en-US" sz="1400" b="0" dirty="0"/>
              <a:t>에 맞게 자원을 </a:t>
            </a:r>
            <a:r>
              <a:rPr lang="en-US" altLang="ko-KR" sz="1400" b="0" dirty="0"/>
              <a:t>container</a:t>
            </a:r>
            <a:r>
              <a:rPr lang="ko-KR" altLang="en-US" sz="1400" b="0" dirty="0" smtClean="0"/>
              <a:t>의 개념으로 </a:t>
            </a:r>
            <a:r>
              <a:rPr lang="ko-KR" altLang="en-US" sz="1400" b="0" dirty="0"/>
              <a:t>할당</a:t>
            </a:r>
          </a:p>
          <a:p>
            <a:pPr lvl="3"/>
            <a:r>
              <a:rPr lang="en-US" altLang="ko-KR" sz="1200" b="0" dirty="0" smtClean="0"/>
              <a:t>container</a:t>
            </a:r>
            <a:r>
              <a:rPr lang="ko-KR" altLang="en-US" sz="1200" b="0" dirty="0"/>
              <a:t>마다 다른 </a:t>
            </a:r>
            <a:r>
              <a:rPr lang="en-US" altLang="ko-KR" sz="1200" b="0" dirty="0"/>
              <a:t>spec</a:t>
            </a:r>
            <a:r>
              <a:rPr lang="ko-KR" altLang="en-US" sz="1200" b="0" dirty="0"/>
              <a:t>의 자원을 </a:t>
            </a:r>
            <a:r>
              <a:rPr lang="ko-KR" altLang="en-US" sz="1200" b="0" dirty="0" err="1"/>
              <a:t>갖을</a:t>
            </a:r>
            <a:r>
              <a:rPr lang="ko-KR" altLang="en-US" sz="1200" b="0" dirty="0"/>
              <a:t> 수 있음</a:t>
            </a:r>
          </a:p>
          <a:p>
            <a:pPr lvl="3"/>
            <a:r>
              <a:rPr lang="ko-KR" altLang="en-US" sz="1200" b="0" dirty="0" smtClean="0"/>
              <a:t>모든 </a:t>
            </a:r>
            <a:r>
              <a:rPr lang="en-US" altLang="ko-KR" sz="1200" b="0" dirty="0"/>
              <a:t>task</a:t>
            </a:r>
            <a:r>
              <a:rPr lang="ko-KR" altLang="en-US" sz="1200" b="0" dirty="0"/>
              <a:t>는 </a:t>
            </a:r>
            <a:r>
              <a:rPr lang="en-US" altLang="ko-KR" sz="1200" b="0" dirty="0"/>
              <a:t>container</a:t>
            </a:r>
            <a:r>
              <a:rPr lang="ko-KR" altLang="en-US" sz="1200" b="0" dirty="0"/>
              <a:t>에서 수행되고 </a:t>
            </a:r>
            <a:r>
              <a:rPr lang="en-US" altLang="ko-KR" sz="1200" b="0" dirty="0"/>
              <a:t>task</a:t>
            </a:r>
            <a:r>
              <a:rPr lang="ko-KR" altLang="en-US" sz="1200" b="0" dirty="0"/>
              <a:t>가 끝나는 즉시 자원을 반납</a:t>
            </a:r>
            <a:endParaRPr lang="ko-KR" altLang="en-US" sz="12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62060"/>
            <a:ext cx="3968530" cy="247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62060"/>
            <a:ext cx="3888432" cy="244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770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836712"/>
            <a:ext cx="8274050" cy="532608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 smtClean="0">
                <a:latin typeface="+mn-ea"/>
                <a:ea typeface="+mn-ea"/>
              </a:rPr>
              <a:t>개요</a:t>
            </a:r>
            <a:endParaRPr lang="en-US" altLang="ko-KR" sz="1800" dirty="0" smtClean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범용 하드웨어를 사용하는 분산 파일 시스템</a:t>
            </a:r>
            <a:endParaRPr lang="en-US" altLang="ko-KR" sz="1600" dirty="0" smtClean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+mn-ea"/>
                <a:ea typeface="+mn-ea"/>
              </a:rPr>
              <a:t>복수개의 데이터 블록을 복사하여 분산 </a:t>
            </a:r>
            <a:r>
              <a:rPr lang="ko-KR" altLang="en-US" sz="1600" dirty="0" smtClean="0">
                <a:latin typeface="+mn-ea"/>
                <a:ea typeface="+mn-ea"/>
              </a:rPr>
              <a:t>배치</a:t>
            </a:r>
            <a:endParaRPr lang="en-US" altLang="ko-KR" sz="16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800" dirty="0" smtClean="0">
                <a:latin typeface="+mn-ea"/>
                <a:ea typeface="+mn-ea"/>
              </a:rPr>
              <a:t>특징</a:t>
            </a:r>
            <a:endParaRPr lang="en-US" altLang="ko-KR" sz="1800" dirty="0" smtClean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파일을 다수</a:t>
            </a:r>
            <a:r>
              <a:rPr lang="ko-KR" altLang="en-US" sz="1600" dirty="0">
                <a:latin typeface="+mn-ea"/>
                <a:ea typeface="+mn-ea"/>
                <a:cs typeface="AppleGothic" charset="0"/>
              </a:rPr>
              <a:t>의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 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블록으로 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나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누어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 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저장 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(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블록의 크기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: 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기본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ppleGothic" charset="0"/>
              </a:rPr>
              <a:t>64MB, </a:t>
            </a:r>
            <a:r>
              <a:rPr lang="ko-KR" altLang="en-US" sz="1600" dirty="0">
                <a:latin typeface="+mn-ea"/>
                <a:ea typeface="+mn-ea"/>
                <a:cs typeface="AppleGothic" charset="0"/>
              </a:rPr>
              <a:t>현장 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128MB)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sz="1400" dirty="0" err="1">
                <a:latin typeface="+mn-ea"/>
                <a:cs typeface="AppleGothic" charset="0"/>
              </a:rPr>
              <a:t>블록크기는</a:t>
            </a:r>
            <a:r>
              <a:rPr lang="en-US" altLang="ko-KR" sz="1400" dirty="0">
                <a:latin typeface="+mn-ea"/>
                <a:cs typeface="AppleGothic" charset="0"/>
              </a:rPr>
              <a:t> </a:t>
            </a:r>
            <a:r>
              <a:rPr lang="en-US" altLang="ko-KR" sz="1400" dirty="0" err="1">
                <a:latin typeface="+mn-ea"/>
                <a:cs typeface="AppleGothic" charset="0"/>
              </a:rPr>
              <a:t>hdfs-site.xml의</a:t>
            </a:r>
            <a:r>
              <a:rPr lang="en-US" altLang="ko-KR" sz="1400" dirty="0">
                <a:latin typeface="+mn-ea"/>
                <a:cs typeface="AppleGothic" charset="0"/>
              </a:rPr>
              <a:t> </a:t>
            </a:r>
            <a:r>
              <a:rPr lang="en-US" altLang="ko-KR" sz="1400" dirty="0" err="1">
                <a:latin typeface="+mn-ea"/>
                <a:cs typeface="AppleGothic" charset="0"/>
              </a:rPr>
              <a:t>dfs.block.size</a:t>
            </a:r>
            <a:r>
              <a:rPr lang="en-US" altLang="ko-KR" sz="1400" dirty="0">
                <a:latin typeface="+mn-ea"/>
                <a:cs typeface="AppleGothic" charset="0"/>
              </a:rPr>
              <a:t> </a:t>
            </a:r>
            <a:r>
              <a:rPr lang="en-US" altLang="ko-KR" sz="1400" dirty="0" err="1">
                <a:latin typeface="+mn-ea"/>
                <a:cs typeface="AppleGothic" charset="0"/>
              </a:rPr>
              <a:t>파라미터로</a:t>
            </a:r>
            <a:r>
              <a:rPr lang="en-US" altLang="ko-KR" sz="1400" dirty="0">
                <a:latin typeface="+mn-ea"/>
                <a:cs typeface="AppleGothic" charset="0"/>
              </a:rPr>
              <a:t> </a:t>
            </a:r>
            <a:r>
              <a:rPr lang="en-US" altLang="ko-KR" sz="1400" dirty="0" err="1">
                <a:latin typeface="+mn-ea"/>
                <a:cs typeface="AppleGothic" charset="0"/>
              </a:rPr>
              <a:t>조절가능</a:t>
            </a:r>
            <a:r>
              <a:rPr lang="en-US" altLang="ko-KR" sz="1400" dirty="0">
                <a:latin typeface="+mn-ea"/>
                <a:cs typeface="AppleGothic" charset="0"/>
              </a:rPr>
              <a:t>.</a:t>
            </a:r>
            <a:endParaRPr lang="en-US" altLang="ko-KR" sz="1400" dirty="0" smtClean="0">
              <a:latin typeface="+mn-ea"/>
              <a:ea typeface="+mn-ea"/>
              <a:cs typeface="AppleGothic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하부운영체제의 </a:t>
            </a:r>
            <a:r>
              <a:rPr lang="ko-KR" altLang="en-US" sz="1600" dirty="0">
                <a:latin typeface="+mn-ea"/>
                <a:ea typeface="+mn-ea"/>
                <a:cs typeface="AppleGothic" charset="0"/>
              </a:rPr>
              <a:t>파일 시스템을 그대로 사용</a:t>
            </a:r>
            <a:endParaRPr lang="en-US" altLang="ko-KR" sz="1600" dirty="0">
              <a:latin typeface="+mn-ea"/>
              <a:ea typeface="+mn-ea"/>
              <a:cs typeface="AppleGothic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 smtClean="0">
                <a:latin typeface="+mn-ea"/>
                <a:cs typeface="AppleGothic" charset="0"/>
              </a:rPr>
              <a:t>견고성</a:t>
            </a:r>
            <a:r>
              <a:rPr lang="en-US" altLang="ko-KR" sz="1600" dirty="0" smtClean="0">
                <a:latin typeface="+mn-ea"/>
                <a:cs typeface="AppleGothic" charset="0"/>
              </a:rPr>
              <a:t>(Robustness)</a:t>
            </a:r>
            <a:r>
              <a:rPr lang="ko-KR" altLang="en-US" sz="1600" dirty="0" smtClean="0">
                <a:latin typeface="+mn-ea"/>
                <a:cs typeface="AppleGothic" charset="0"/>
              </a:rPr>
              <a:t>과 읽기 효율성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: 3 copy (</a:t>
            </a:r>
            <a:r>
              <a:rPr lang="en-US" altLang="ko-KR" sz="1600" dirty="0">
                <a:latin typeface="+mn-ea"/>
                <a:ea typeface="+mn-ea"/>
                <a:cs typeface="AppleGothic" charset="0"/>
              </a:rPr>
              <a:t>Replication 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factor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로 조정 가능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ko-KR" sz="1600" dirty="0" smtClean="0">
                <a:latin typeface="+mn-ea"/>
                <a:ea typeface="+mn-ea"/>
              </a:rPr>
              <a:t>Write </a:t>
            </a:r>
            <a:r>
              <a:rPr lang="en-US" altLang="ko-KR" sz="1600" dirty="0">
                <a:latin typeface="+mn-ea"/>
                <a:ea typeface="+mn-ea"/>
              </a:rPr>
              <a:t>Once Read Many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sz="1400" dirty="0">
                <a:latin typeface="+mn-ea"/>
                <a:ea typeface="+mn-ea"/>
                <a:cs typeface="AppleGothic" charset="0"/>
              </a:rPr>
              <a:t>Append </a:t>
            </a:r>
            <a:r>
              <a:rPr lang="ko-KR" altLang="en-US" sz="1400" dirty="0" smtClean="0">
                <a:latin typeface="+mn-ea"/>
                <a:ea typeface="+mn-ea"/>
                <a:cs typeface="AppleGothic" charset="0"/>
              </a:rPr>
              <a:t>작업은</a:t>
            </a:r>
            <a:r>
              <a:rPr lang="en-US" altLang="ko-KR" sz="1400" dirty="0" smtClean="0">
                <a:latin typeface="+mn-ea"/>
                <a:ea typeface="+mn-ea"/>
                <a:cs typeface="AppleGothic" charset="0"/>
              </a:rPr>
              <a:t> </a:t>
            </a:r>
            <a:r>
              <a:rPr lang="ko-KR" altLang="en-US" sz="1400" dirty="0" smtClean="0">
                <a:latin typeface="+mn-ea"/>
                <a:ea typeface="+mn-ea"/>
                <a:cs typeface="AppleGothic" charset="0"/>
              </a:rPr>
              <a:t>가능</a:t>
            </a:r>
            <a:r>
              <a:rPr lang="en-US" altLang="ko-KR" sz="1400" dirty="0" smtClean="0">
                <a:latin typeface="+mn-ea"/>
                <a:ea typeface="+mn-ea"/>
                <a:cs typeface="AppleGothic" charset="0"/>
              </a:rPr>
              <a:t>, </a:t>
            </a:r>
            <a:r>
              <a:rPr lang="ko-KR" altLang="en-US" sz="1400" dirty="0" smtClean="0">
                <a:latin typeface="+mn-ea"/>
                <a:ea typeface="+mn-ea"/>
                <a:cs typeface="AppleGothic" charset="0"/>
              </a:rPr>
              <a:t>내용 수정을 위해서는 전체 파일 다시 쓰기 필요</a:t>
            </a:r>
            <a:endParaRPr lang="en-US" altLang="ko-KR" sz="1400" dirty="0" smtClean="0">
              <a:latin typeface="+mn-ea"/>
              <a:ea typeface="+mn-ea"/>
              <a:cs typeface="AppleGothic" charset="0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ko-KR" altLang="en-US" sz="1400" dirty="0" smtClean="0">
                <a:latin typeface="+mn-ea"/>
                <a:ea typeface="+mn-ea"/>
                <a:cs typeface="AppleGothic" charset="0"/>
              </a:rPr>
              <a:t>다른</a:t>
            </a:r>
            <a:r>
              <a:rPr lang="en-US" altLang="ko-KR" sz="1400" dirty="0" smtClean="0">
                <a:latin typeface="+mn-ea"/>
                <a:ea typeface="+mn-ea"/>
                <a:cs typeface="AppleGothic" charset="0"/>
              </a:rPr>
              <a:t> </a:t>
            </a:r>
            <a:r>
              <a:rPr lang="ko-KR" altLang="en-US" sz="1400" dirty="0" smtClean="0">
                <a:latin typeface="+mn-ea"/>
                <a:ea typeface="+mn-ea"/>
                <a:cs typeface="AppleGothic" charset="0"/>
              </a:rPr>
              <a:t>시스템의 기본 구성 블록을 사용 </a:t>
            </a:r>
            <a:r>
              <a:rPr lang="en-US" altLang="ko-KR" sz="1400" dirty="0" smtClean="0">
                <a:latin typeface="+mn-ea"/>
                <a:ea typeface="+mn-ea"/>
                <a:cs typeface="AppleGothic" charset="0"/>
              </a:rPr>
              <a:t>: </a:t>
            </a:r>
            <a:r>
              <a:rPr lang="en-US" altLang="ko-KR" sz="1400" dirty="0">
                <a:latin typeface="+mn-ea"/>
                <a:ea typeface="+mn-ea"/>
                <a:cs typeface="AppleGothic" charset="0"/>
              </a:rPr>
              <a:t>MapReduce, </a:t>
            </a:r>
            <a:r>
              <a:rPr lang="en-US" altLang="ko-KR" sz="1400" dirty="0" err="1" smtClean="0">
                <a:latin typeface="+mn-ea"/>
                <a:ea typeface="+mn-ea"/>
                <a:cs typeface="AppleGothic" charset="0"/>
              </a:rPr>
              <a:t>Hbase</a:t>
            </a:r>
            <a:r>
              <a:rPr lang="en-US" altLang="ko-KR" sz="1400" dirty="0" smtClean="0">
                <a:latin typeface="+mn-ea"/>
                <a:ea typeface="+mn-ea"/>
                <a:cs typeface="AppleGothic" charset="0"/>
              </a:rPr>
              <a:t>, Hive </a:t>
            </a:r>
            <a:endParaRPr lang="en-US" altLang="ko-KR" sz="1400" dirty="0">
              <a:latin typeface="+mn-ea"/>
              <a:ea typeface="+mn-ea"/>
              <a:cs typeface="AppleGothic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sz="1600" dirty="0">
                <a:latin typeface="+mn-ea"/>
                <a:ea typeface="+mn-ea"/>
                <a:cs typeface="AppleGothic" charset="0"/>
              </a:rPr>
              <a:t>웹에서 접근 가능</a:t>
            </a:r>
            <a:r>
              <a:rPr lang="en-US" altLang="ko-KR" sz="1600" dirty="0">
                <a:latin typeface="+mn-ea"/>
                <a:ea typeface="+mn-ea"/>
                <a:cs typeface="AppleGothic" charset="0"/>
              </a:rPr>
              <a:t>: </a:t>
            </a:r>
            <a:r>
              <a:rPr lang="en-US" altLang="ko-KR" sz="1600" dirty="0" err="1" smtClean="0">
                <a:latin typeface="+mn-ea"/>
                <a:ea typeface="+mn-ea"/>
                <a:cs typeface="AppleGothic" charset="0"/>
              </a:rPr>
              <a:t>WebHDFS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 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제공</a:t>
            </a:r>
            <a:endParaRPr lang="en-US" altLang="ko-KR" sz="1600" dirty="0">
              <a:latin typeface="+mn-ea"/>
              <a:ea typeface="+mn-ea"/>
              <a:cs typeface="AppleGothic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ko-KR" sz="1600" dirty="0" err="1">
                <a:latin typeface="+mn-ea"/>
                <a:ea typeface="+mn-ea"/>
                <a:cs typeface="AppleGothic" charset="0"/>
              </a:rPr>
              <a:t>스트리밍</a:t>
            </a:r>
            <a:r>
              <a:rPr lang="en-US" altLang="ko-KR" sz="1600" dirty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1600" dirty="0" err="1">
                <a:latin typeface="+mn-ea"/>
                <a:ea typeface="+mn-ea"/>
                <a:cs typeface="AppleGothic" charset="0"/>
              </a:rPr>
              <a:t>데이터</a:t>
            </a:r>
            <a:r>
              <a:rPr lang="en-US" altLang="ko-KR" sz="1600" dirty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1600" dirty="0" err="1">
                <a:latin typeface="+mn-ea"/>
                <a:ea typeface="+mn-ea"/>
                <a:cs typeface="AppleGothic" charset="0"/>
              </a:rPr>
              <a:t>액세스</a:t>
            </a:r>
            <a:r>
              <a:rPr lang="en-US" altLang="ko-KR" sz="1600" dirty="0">
                <a:latin typeface="+mn-ea"/>
                <a:ea typeface="+mn-ea"/>
                <a:cs typeface="AppleGothic" charset="0"/>
              </a:rPr>
              <a:t>: </a:t>
            </a:r>
            <a:r>
              <a:rPr lang="en-US" altLang="ko-KR" sz="1600" dirty="0" smtClean="0">
                <a:latin typeface="+mn-ea"/>
                <a:ea typeface="+mn-ea"/>
                <a:cs typeface="AppleGothic" charset="0"/>
              </a:rPr>
              <a:t>Batch job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에 </a:t>
            </a:r>
            <a:r>
              <a:rPr lang="en-US" altLang="ko-KR" sz="1600" dirty="0" err="1" smtClean="0">
                <a:latin typeface="+mn-ea"/>
                <a:ea typeface="+mn-ea"/>
                <a:cs typeface="AppleGothic" charset="0"/>
              </a:rPr>
              <a:t>최적화</a:t>
            </a:r>
            <a:endParaRPr lang="en-US" altLang="ko-KR" sz="1600" dirty="0">
              <a:latin typeface="+mn-ea"/>
              <a:ea typeface="+mn-ea"/>
              <a:cs typeface="AppleGothic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ko-KR" sz="1600" dirty="0" err="1">
                <a:latin typeface="+mn-ea"/>
                <a:ea typeface="+mn-ea"/>
                <a:cs typeface="AppleGothic" charset="0"/>
              </a:rPr>
              <a:t>계층구조의</a:t>
            </a:r>
            <a:r>
              <a:rPr lang="en-US" altLang="ko-KR" sz="1600" dirty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1600" dirty="0" err="1">
                <a:latin typeface="+mn-ea"/>
                <a:ea typeface="+mn-ea"/>
                <a:cs typeface="AppleGothic" charset="0"/>
              </a:rPr>
              <a:t>파일시스템을</a:t>
            </a:r>
            <a:r>
              <a:rPr lang="en-US" altLang="ko-KR" sz="1600" dirty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1600" dirty="0" err="1">
                <a:latin typeface="+mn-ea"/>
                <a:ea typeface="+mn-ea"/>
                <a:cs typeface="AppleGothic" charset="0"/>
              </a:rPr>
              <a:t>제공</a:t>
            </a:r>
            <a:r>
              <a:rPr lang="en-US" altLang="ko-KR" sz="1600" dirty="0">
                <a:latin typeface="+mn-ea"/>
                <a:ea typeface="+mn-ea"/>
                <a:cs typeface="AppleGothic" charset="0"/>
              </a:rPr>
              <a:t>: </a:t>
            </a:r>
            <a:r>
              <a:rPr lang="ko-KR" altLang="en-US" sz="1600" dirty="0">
                <a:latin typeface="+mn-ea"/>
                <a:ea typeface="+mn-ea"/>
                <a:cs typeface="AppleGothic" charset="0"/>
              </a:rPr>
              <a:t>폴더 트리 </a:t>
            </a:r>
            <a:r>
              <a:rPr lang="ko-KR" altLang="en-US" sz="1600" dirty="0" smtClean="0">
                <a:latin typeface="+mn-ea"/>
                <a:ea typeface="+mn-ea"/>
                <a:cs typeface="AppleGothic" charset="0"/>
              </a:rPr>
              <a:t>형태</a:t>
            </a:r>
            <a:endParaRPr lang="en-US" altLang="ko-KR" sz="16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800" dirty="0" err="1" smtClean="0">
                <a:latin typeface="+mn-ea"/>
                <a:ea typeface="+mn-ea"/>
              </a:rPr>
              <a:t>비적합</a:t>
            </a:r>
            <a:r>
              <a:rPr lang="ko-KR" altLang="en-US" sz="1800" dirty="0" smtClean="0">
                <a:latin typeface="+mn-ea"/>
                <a:ea typeface="+mn-ea"/>
              </a:rPr>
              <a:t> 응용분야</a:t>
            </a:r>
            <a:endParaRPr lang="en-US" altLang="ko-KR" sz="1800" dirty="0" smtClean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많은 수의 작은 파일 </a:t>
            </a:r>
            <a:r>
              <a:rPr lang="ko-KR" altLang="en-US" sz="1600" dirty="0" smtClean="0">
                <a:latin typeface="+mn-ea"/>
              </a:rPr>
              <a:t>저장</a:t>
            </a:r>
            <a:endParaRPr lang="en-US" altLang="ko-KR" sz="1600" dirty="0" smtClean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빠른 응답시간을 요구하는 </a:t>
            </a:r>
            <a:r>
              <a:rPr lang="en-US" altLang="ko-KR" sz="1600" dirty="0" smtClean="0">
                <a:latin typeface="+mn-ea"/>
                <a:ea typeface="+mn-ea"/>
              </a:rPr>
              <a:t>Random data access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 smtClean="0">
                <a:latin typeface="+mn-ea"/>
                <a:ea typeface="+mn-ea"/>
              </a:rPr>
              <a:t>다중 쓰기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및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임의의 파일 수정</a:t>
            </a:r>
          </a:p>
        </p:txBody>
      </p:sp>
    </p:spTree>
    <p:extLst>
      <p:ext uri="{BB962C8B-B14F-4D97-AF65-F5344CB8AC3E}">
        <p14:creationId xmlns:p14="http://schemas.microsoft.com/office/powerpoint/2010/main" val="3004074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764704"/>
            <a:ext cx="8274050" cy="5326083"/>
          </a:xfrm>
        </p:spPr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836712"/>
            <a:ext cx="5953522" cy="268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11" y="3488396"/>
            <a:ext cx="6223425" cy="3108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064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2</a:t>
            </a:r>
            <a:r>
              <a:rPr lang="ko-KR" altLang="en-US" dirty="0" smtClean="0"/>
              <a:t>에서의 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과정</a:t>
            </a:r>
            <a:endParaRPr lang="ko-KR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556792"/>
            <a:ext cx="7897963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392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Hadoop Programming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ko-KR" altLang="en-US" sz="4300" dirty="0">
                <a:latin typeface="+mn-ea"/>
                <a:ea typeface="+mn-ea"/>
              </a:rPr>
              <a:t>자바</a:t>
            </a:r>
            <a:endParaRPr lang="en-US" altLang="ko-KR" sz="4300" dirty="0">
              <a:latin typeface="+mn-ea"/>
              <a:ea typeface="+mn-ea"/>
            </a:endParaRPr>
          </a:p>
          <a:p>
            <a:pPr lvl="1"/>
            <a:r>
              <a:rPr lang="en-US" altLang="ko-KR" sz="3800" dirty="0">
                <a:latin typeface="+mn-ea"/>
                <a:ea typeface="+mn-ea"/>
              </a:rPr>
              <a:t>MapReduce</a:t>
            </a:r>
            <a:r>
              <a:rPr lang="ko-KR" altLang="en-US" sz="3800" dirty="0">
                <a:latin typeface="+mn-ea"/>
                <a:ea typeface="+mn-ea"/>
              </a:rPr>
              <a:t>에서 가장 </a:t>
            </a:r>
            <a:r>
              <a:rPr lang="ko-KR" altLang="en-US" sz="3800" dirty="0" err="1">
                <a:latin typeface="+mn-ea"/>
                <a:ea typeface="+mn-ea"/>
              </a:rPr>
              <a:t>로우레벨</a:t>
            </a:r>
            <a:r>
              <a:rPr lang="ko-KR" altLang="en-US" sz="3800" dirty="0">
                <a:latin typeface="+mn-ea"/>
                <a:ea typeface="+mn-ea"/>
              </a:rPr>
              <a:t> 언어</a:t>
            </a:r>
            <a:endParaRPr lang="en-US" altLang="ko-KR" sz="3800" dirty="0">
              <a:latin typeface="+mn-ea"/>
              <a:ea typeface="+mn-ea"/>
            </a:endParaRPr>
          </a:p>
          <a:p>
            <a:endParaRPr lang="en-US" altLang="ko-KR" sz="4300" dirty="0">
              <a:latin typeface="+mn-ea"/>
              <a:ea typeface="+mn-ea"/>
            </a:endParaRPr>
          </a:p>
          <a:p>
            <a:pPr marL="57729" indent="102898">
              <a:spcBef>
                <a:spcPts val="1123"/>
              </a:spcBef>
            </a:pPr>
            <a:r>
              <a:rPr lang="en-US" altLang="ko-KR" sz="4300" dirty="0">
                <a:latin typeface="+mn-ea"/>
                <a:ea typeface="+mn-ea"/>
              </a:rPr>
              <a:t> Streaming (</a:t>
            </a:r>
            <a:r>
              <a:rPr lang="en-US" altLang="ko-KR" sz="4300" dirty="0" err="1">
                <a:latin typeface="+mn-ea"/>
                <a:ea typeface="+mn-ea"/>
              </a:rPr>
              <a:t>stdin</a:t>
            </a:r>
            <a:r>
              <a:rPr lang="en-US" altLang="ko-KR" sz="4300" dirty="0">
                <a:latin typeface="+mn-ea"/>
                <a:ea typeface="+mn-ea"/>
              </a:rPr>
              <a:t>/</a:t>
            </a:r>
            <a:r>
              <a:rPr lang="en-US" altLang="ko-KR" sz="4300" dirty="0" err="1">
                <a:latin typeface="+mn-ea"/>
                <a:ea typeface="+mn-ea"/>
              </a:rPr>
              <a:t>stdout</a:t>
            </a:r>
            <a:r>
              <a:rPr lang="en-US" altLang="ko-KR" sz="4300" dirty="0">
                <a:latin typeface="+mn-ea"/>
                <a:ea typeface="+mn-ea"/>
              </a:rPr>
              <a:t>)</a:t>
            </a:r>
          </a:p>
          <a:p>
            <a:pPr marL="420946" lvl="1" indent="102898">
              <a:spcBef>
                <a:spcPts val="1123"/>
              </a:spcBef>
            </a:pPr>
            <a:r>
              <a:rPr lang="en-US" altLang="ko-KR" sz="3800" dirty="0">
                <a:latin typeface="+mn-ea"/>
                <a:ea typeface="+mn-ea"/>
              </a:rPr>
              <a:t>Python, Perl, shell, ruby, ... </a:t>
            </a:r>
          </a:p>
          <a:p>
            <a:pPr marL="420946" lvl="1" indent="102898">
              <a:spcBef>
                <a:spcPts val="1123"/>
              </a:spcBef>
            </a:pPr>
            <a:r>
              <a:rPr lang="ko-KR" altLang="en-US" sz="3800" dirty="0">
                <a:latin typeface="+mn-ea"/>
                <a:ea typeface="+mn-ea"/>
                <a:cs typeface="AppleGothic" charset="0"/>
              </a:rPr>
              <a:t>표준 입력에서 키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/</a:t>
            </a:r>
            <a:r>
              <a:rPr lang="ko-KR" altLang="en-US" sz="3800" dirty="0" err="1">
                <a:latin typeface="+mn-ea"/>
                <a:ea typeface="+mn-ea"/>
                <a:cs typeface="AppleGothic" charset="0"/>
              </a:rPr>
              <a:t>밸류</a:t>
            </a:r>
            <a:r>
              <a:rPr lang="ko-KR" altLang="en-US" sz="3800" dirty="0">
                <a:latin typeface="+mn-ea"/>
                <a:ea typeface="+mn-ea"/>
                <a:cs typeface="AppleGothic" charset="0"/>
              </a:rPr>
              <a:t> </a:t>
            </a:r>
            <a:r>
              <a:rPr lang="ko-KR" altLang="en-US" sz="3800" dirty="0" err="1">
                <a:latin typeface="+mn-ea"/>
                <a:ea typeface="+mn-ea"/>
                <a:cs typeface="AppleGothic" charset="0"/>
              </a:rPr>
              <a:t>페어를</a:t>
            </a:r>
            <a:r>
              <a:rPr lang="ko-KR" altLang="en-US" sz="3800" dirty="0">
                <a:latin typeface="+mn-ea"/>
                <a:ea typeface="+mn-ea"/>
                <a:cs typeface="AppleGothic" charset="0"/>
              </a:rPr>
              <a:t> 읽고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, </a:t>
            </a:r>
            <a:r>
              <a:rPr lang="ko-KR" altLang="en-US" sz="3800" dirty="0">
                <a:latin typeface="+mn-ea"/>
                <a:ea typeface="+mn-ea"/>
                <a:cs typeface="AppleGothic" charset="0"/>
              </a:rPr>
              <a:t>표준출력으로 결과 키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/</a:t>
            </a:r>
            <a:r>
              <a:rPr lang="ko-KR" altLang="en-US" sz="3800" dirty="0" err="1">
                <a:latin typeface="+mn-ea"/>
                <a:ea typeface="+mn-ea"/>
                <a:cs typeface="AppleGothic" charset="0"/>
              </a:rPr>
              <a:t>밸류를</a:t>
            </a:r>
            <a:r>
              <a:rPr lang="ko-KR" altLang="en-US" sz="3800" dirty="0">
                <a:latin typeface="+mn-ea"/>
                <a:ea typeface="+mn-ea"/>
                <a:cs typeface="AppleGothic" charset="0"/>
              </a:rPr>
              <a:t> 출력</a:t>
            </a:r>
            <a:endParaRPr lang="en-US" altLang="ko-KR" sz="3800" dirty="0">
              <a:latin typeface="+mn-ea"/>
              <a:ea typeface="+mn-ea"/>
              <a:cs typeface="AppleGothic" charset="0"/>
            </a:endParaRPr>
          </a:p>
          <a:p>
            <a:pPr marL="420946" lvl="1" indent="102898">
              <a:spcBef>
                <a:spcPts val="1123"/>
              </a:spcBef>
            </a:pPr>
            <a:r>
              <a:rPr lang="en-US" altLang="ko-KR" sz="3800" dirty="0" err="1">
                <a:latin typeface="+mn-ea"/>
                <a:ea typeface="+mn-ea"/>
                <a:cs typeface="AppleGothic" charset="0"/>
              </a:rPr>
              <a:t>자바에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3800" dirty="0" err="1">
                <a:latin typeface="+mn-ea"/>
                <a:ea typeface="+mn-ea"/>
                <a:cs typeface="AppleGothic" charset="0"/>
              </a:rPr>
              <a:t>비해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 20% </a:t>
            </a:r>
            <a:r>
              <a:rPr lang="en-US" altLang="ko-KR" sz="3800" dirty="0" err="1">
                <a:latin typeface="+mn-ea"/>
                <a:ea typeface="+mn-ea"/>
                <a:cs typeface="AppleGothic" charset="0"/>
              </a:rPr>
              <a:t>정도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3800" dirty="0" err="1">
                <a:latin typeface="+mn-ea"/>
                <a:ea typeface="+mn-ea"/>
                <a:cs typeface="AppleGothic" charset="0"/>
              </a:rPr>
              <a:t>느림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.</a:t>
            </a:r>
            <a:endParaRPr lang="en-US" altLang="ko-KR" sz="3800" dirty="0">
              <a:latin typeface="+mn-ea"/>
              <a:ea typeface="+mn-ea"/>
            </a:endParaRPr>
          </a:p>
          <a:p>
            <a:endParaRPr lang="en-US" altLang="ko-KR" sz="3800" dirty="0">
              <a:latin typeface="+mn-ea"/>
              <a:ea typeface="+mn-ea"/>
            </a:endParaRPr>
          </a:p>
          <a:p>
            <a:pPr marL="57729" indent="102898">
              <a:spcBef>
                <a:spcPts val="1123"/>
              </a:spcBef>
            </a:pPr>
            <a:r>
              <a:rPr lang="en-US" altLang="ko-KR" sz="4300" dirty="0">
                <a:latin typeface="+mn-ea"/>
                <a:ea typeface="+mn-ea"/>
              </a:rPr>
              <a:t>Pipe </a:t>
            </a:r>
            <a:r>
              <a:rPr lang="ko-KR" altLang="en-US" sz="4300" dirty="0">
                <a:latin typeface="+mn-ea"/>
                <a:ea typeface="+mn-ea"/>
              </a:rPr>
              <a:t>방식</a:t>
            </a:r>
            <a:endParaRPr lang="en-US" altLang="ko-KR" sz="4300" dirty="0">
              <a:latin typeface="+mn-ea"/>
              <a:ea typeface="+mn-ea"/>
            </a:endParaRPr>
          </a:p>
          <a:p>
            <a:pPr marL="420946" lvl="1" indent="102898">
              <a:spcBef>
                <a:spcPts val="1123"/>
              </a:spcBef>
            </a:pPr>
            <a:r>
              <a:rPr lang="en-US" altLang="ko-KR" sz="3800" dirty="0" err="1">
                <a:latin typeface="+mn-ea"/>
                <a:ea typeface="+mn-ea"/>
                <a:cs typeface="AppleGothic" charset="0"/>
              </a:rPr>
              <a:t>소켓을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3800" dirty="0" err="1">
                <a:latin typeface="+mn-ea"/>
                <a:ea typeface="+mn-ea"/>
                <a:cs typeface="AppleGothic" charset="0"/>
              </a:rPr>
              <a:t>입출력으로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3800" dirty="0" err="1">
                <a:latin typeface="+mn-ea"/>
                <a:ea typeface="+mn-ea"/>
                <a:cs typeface="AppleGothic" charset="0"/>
              </a:rPr>
              <a:t>사용하는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 </a:t>
            </a:r>
            <a:r>
              <a:rPr lang="en-US" altLang="ko-KR" sz="3800" dirty="0" err="1">
                <a:latin typeface="+mn-ea"/>
                <a:ea typeface="+mn-ea"/>
                <a:cs typeface="AppleGothic" charset="0"/>
              </a:rPr>
              <a:t>모델</a:t>
            </a:r>
            <a:r>
              <a:rPr lang="en-US" altLang="ko-KR" sz="3800" dirty="0">
                <a:latin typeface="+mn-ea"/>
                <a:ea typeface="+mn-ea"/>
                <a:cs typeface="AppleGothic" charset="0"/>
              </a:rPr>
              <a:t>.</a:t>
            </a:r>
          </a:p>
          <a:p>
            <a:pPr marL="420946" lvl="1" indent="102898">
              <a:spcBef>
                <a:spcPts val="1123"/>
              </a:spcBef>
            </a:pPr>
            <a:r>
              <a:rPr lang="en-US" altLang="ko-KR" sz="3800" dirty="0" smtClean="0">
                <a:latin typeface="+mn-ea"/>
                <a:ea typeface="+mn-ea"/>
              </a:rPr>
              <a:t>C/C++</a:t>
            </a:r>
            <a:endParaRPr lang="en-US" altLang="ko-KR" sz="3800" dirty="0">
              <a:latin typeface="+mn-ea"/>
              <a:ea typeface="+mn-ea"/>
            </a:endParaRPr>
          </a:p>
          <a:p>
            <a:pPr lvl="1"/>
            <a:endParaRPr lang="en-US" altLang="ko-KR" sz="4800" dirty="0">
              <a:latin typeface="+mn-ea"/>
              <a:ea typeface="+mn-ea"/>
            </a:endParaRPr>
          </a:p>
          <a:p>
            <a:pPr marL="57729" indent="102898">
              <a:spcBef>
                <a:spcPts val="1123"/>
              </a:spcBef>
            </a:pPr>
            <a:r>
              <a:rPr lang="en-US" altLang="ko-KR" sz="4300" dirty="0">
                <a:latin typeface="+mn-ea"/>
                <a:ea typeface="+mn-ea"/>
                <a:cs typeface="AppleGothic" charset="0"/>
              </a:rPr>
              <a:t>Hive/Pig </a:t>
            </a:r>
            <a:r>
              <a:rPr lang="en-US" altLang="ko-KR" sz="4300" dirty="0" err="1">
                <a:latin typeface="+mn-ea"/>
                <a:ea typeface="+mn-ea"/>
                <a:cs typeface="AppleGothic" charset="0"/>
              </a:rPr>
              <a:t>등의</a:t>
            </a:r>
            <a:r>
              <a:rPr lang="en-US" altLang="ko-KR" sz="4300" dirty="0">
                <a:latin typeface="+mn-ea"/>
                <a:ea typeface="+mn-ea"/>
                <a:cs typeface="AppleGothic" charset="0"/>
              </a:rPr>
              <a:t> </a:t>
            </a:r>
            <a:r>
              <a:rPr lang="ko-KR" altLang="en-US" sz="4300" dirty="0" smtClean="0">
                <a:latin typeface="+mn-ea"/>
                <a:ea typeface="+mn-ea"/>
                <a:cs typeface="AppleGothic" charset="0"/>
              </a:rPr>
              <a:t>스크립트 언어</a:t>
            </a:r>
            <a:endParaRPr lang="en-US" altLang="ko-KR" sz="4300" dirty="0">
              <a:latin typeface="+mn-ea"/>
              <a:ea typeface="+mn-ea"/>
              <a:cs typeface="AppleGothic" charset="0"/>
            </a:endParaRPr>
          </a:p>
          <a:p>
            <a:pPr marL="420946" lvl="1" indent="102898">
              <a:spcBef>
                <a:spcPts val="1123"/>
              </a:spcBef>
            </a:pPr>
            <a:r>
              <a:rPr lang="en-US" altLang="ko-KR" sz="3800" dirty="0" err="1" smtClean="0">
                <a:latin typeface="+mn-ea"/>
                <a:ea typeface="+mn-ea"/>
                <a:cs typeface="AppleGothic" charset="0"/>
              </a:rPr>
              <a:t>프로그래밍</a:t>
            </a:r>
            <a:r>
              <a:rPr lang="en-US" altLang="ko-KR" sz="3800" dirty="0" smtClean="0">
                <a:latin typeface="+mn-ea"/>
                <a:ea typeface="+mn-ea"/>
                <a:cs typeface="AppleGothic" charset="0"/>
              </a:rPr>
              <a:t> </a:t>
            </a:r>
            <a:r>
              <a:rPr lang="ko-KR" altLang="en-US" sz="3800" dirty="0" smtClean="0">
                <a:latin typeface="+mn-ea"/>
                <a:ea typeface="+mn-ea"/>
                <a:cs typeface="AppleGothic" charset="0"/>
              </a:rPr>
              <a:t>생산성 개선</a:t>
            </a:r>
            <a:endParaRPr lang="en-US" altLang="ko-KR" sz="3800" dirty="0">
              <a:latin typeface="+mn-ea"/>
              <a:ea typeface="+mn-ea"/>
              <a:cs typeface="AppleGothic" charset="0"/>
            </a:endParaRPr>
          </a:p>
          <a:p>
            <a:pPr marL="420946" lvl="1" indent="102898">
              <a:spcBef>
                <a:spcPts val="1123"/>
              </a:spcBef>
            </a:pPr>
            <a:r>
              <a:rPr lang="ko-KR" altLang="en-US" sz="3800" dirty="0" smtClean="0">
                <a:latin typeface="+mn-ea"/>
                <a:ea typeface="+mn-ea"/>
                <a:cs typeface="AppleGothic" charset="0"/>
              </a:rPr>
              <a:t>처리 성능 저하 </a:t>
            </a:r>
            <a:r>
              <a:rPr lang="en-US" altLang="ko-KR" sz="3800" dirty="0" smtClean="0">
                <a:latin typeface="+mn-ea"/>
                <a:ea typeface="+mn-ea"/>
                <a:cs typeface="AppleGothic" charset="0"/>
              </a:rPr>
              <a:t>=&gt; </a:t>
            </a:r>
            <a:r>
              <a:rPr lang="ko-KR" altLang="en-US" sz="3800" dirty="0" smtClean="0">
                <a:latin typeface="+mn-ea"/>
                <a:ea typeface="+mn-ea"/>
                <a:cs typeface="AppleGothic" charset="0"/>
              </a:rPr>
              <a:t>병렬서버 증설로 개선</a:t>
            </a:r>
            <a:endParaRPr lang="en-US" altLang="ko-KR" sz="3800" dirty="0" smtClean="0">
              <a:latin typeface="+mn-ea"/>
              <a:ea typeface="+mn-ea"/>
              <a:cs typeface="AppleGothic" charset="0"/>
            </a:endParaRPr>
          </a:p>
          <a:p>
            <a:pPr marL="420946" lvl="1" indent="102898">
              <a:spcBef>
                <a:spcPts val="1123"/>
              </a:spcBef>
            </a:pPr>
            <a:r>
              <a:rPr lang="en-US" altLang="ko-KR" sz="3800" dirty="0" smtClean="0">
                <a:latin typeface="+mn-ea"/>
                <a:cs typeface="AppleGothic" charset="0"/>
              </a:rPr>
              <a:t>User Define Function(UDF) </a:t>
            </a:r>
            <a:r>
              <a:rPr lang="en-US" altLang="ko-KR" sz="3800" dirty="0" err="1" smtClean="0">
                <a:latin typeface="+mn-ea"/>
                <a:cs typeface="AppleGothic" charset="0"/>
              </a:rPr>
              <a:t>등으로</a:t>
            </a:r>
            <a:r>
              <a:rPr lang="en-US" altLang="ko-KR" sz="3800" dirty="0" smtClean="0">
                <a:latin typeface="+mn-ea"/>
                <a:cs typeface="AppleGothic" charset="0"/>
              </a:rPr>
              <a:t> </a:t>
            </a:r>
            <a:r>
              <a:rPr lang="en-US" altLang="ko-KR" sz="3800" dirty="0" err="1" smtClean="0">
                <a:latin typeface="+mn-ea"/>
                <a:cs typeface="AppleGothic" charset="0"/>
              </a:rPr>
              <a:t>확장</a:t>
            </a:r>
            <a:r>
              <a:rPr lang="en-US" altLang="ko-KR" sz="3800" dirty="0" smtClean="0">
                <a:latin typeface="+mn-ea"/>
                <a:cs typeface="AppleGothic" charset="0"/>
              </a:rPr>
              <a:t> </a:t>
            </a:r>
            <a:r>
              <a:rPr lang="en-US" altLang="ko-KR" sz="3800" dirty="0" err="1" smtClean="0">
                <a:latin typeface="+mn-ea"/>
                <a:cs typeface="AppleGothic" charset="0"/>
              </a:rPr>
              <a:t>가능</a:t>
            </a:r>
            <a:r>
              <a:rPr lang="en-US" altLang="ko-KR" sz="3800" dirty="0" smtClean="0">
                <a:latin typeface="+mn-ea"/>
                <a:cs typeface="AppleGothic" charset="0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2554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Programming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JAVA </a:t>
            </a:r>
            <a:r>
              <a:rPr lang="ko-KR" altLang="en-US" dirty="0" smtClean="0"/>
              <a:t>워드카운트 </a:t>
            </a:r>
            <a:endParaRPr lang="ko-KR" alt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1" y="764705"/>
            <a:ext cx="7722842" cy="559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71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Hadoop Programming</a:t>
            </a:r>
            <a:r>
              <a:rPr lang="en-US" altLang="ko-KR" sz="2400" dirty="0" smtClean="0"/>
              <a:t>- </a:t>
            </a:r>
            <a:r>
              <a:rPr lang="en-US" altLang="ko-KR" sz="2400" dirty="0"/>
              <a:t>Script: </a:t>
            </a:r>
            <a:r>
              <a:rPr lang="en-US" altLang="ko-KR" sz="2400" dirty="0" smtClean="0"/>
              <a:t>PIG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031874"/>
            <a:ext cx="8247860" cy="5326083"/>
          </a:xfrm>
        </p:spPr>
        <p:txBody>
          <a:bodyPr/>
          <a:lstStyle/>
          <a:p>
            <a:r>
              <a:rPr lang="ko-KR" altLang="en-US" b="0" dirty="0"/>
              <a:t>분석 위한 고수준 언어 지원 </a:t>
            </a:r>
            <a:r>
              <a:rPr lang="en-US" altLang="ko-KR" b="0" dirty="0"/>
              <a:t>(Pig Latin</a:t>
            </a:r>
            <a:r>
              <a:rPr lang="en-US" altLang="ko-KR" b="0" dirty="0" smtClean="0"/>
              <a:t>)</a:t>
            </a:r>
          </a:p>
          <a:p>
            <a:pPr lvl="1"/>
            <a:r>
              <a:rPr lang="en-US" altLang="ko-KR" dirty="0" smtClean="0"/>
              <a:t>HDFS </a:t>
            </a:r>
            <a:r>
              <a:rPr lang="ko-KR" altLang="en-US" dirty="0"/>
              <a:t>파일을 </a:t>
            </a:r>
            <a:r>
              <a:rPr lang="en-US" altLang="ko-KR" dirty="0" err="1"/>
              <a:t>PigStorage</a:t>
            </a:r>
            <a:r>
              <a:rPr lang="en-US" altLang="ko-KR" dirty="0"/>
              <a:t>()</a:t>
            </a:r>
            <a:r>
              <a:rPr lang="ko-KR" altLang="en-US" dirty="0"/>
              <a:t>로 추상화해서 접근</a:t>
            </a:r>
          </a:p>
          <a:p>
            <a:pPr lvl="1"/>
            <a:r>
              <a:rPr lang="en-US" altLang="ko-KR" dirty="0" smtClean="0"/>
              <a:t>AVG</a:t>
            </a:r>
            <a:r>
              <a:rPr lang="en-US" altLang="ko-KR" dirty="0"/>
              <a:t>, COUNT, MAX, SUM, ...</a:t>
            </a:r>
          </a:p>
          <a:p>
            <a:pPr lvl="1"/>
            <a:r>
              <a:rPr lang="en-US" altLang="ko-KR" dirty="0" smtClean="0"/>
              <a:t>JOIN</a:t>
            </a:r>
            <a:r>
              <a:rPr lang="en-US" altLang="ko-KR" dirty="0"/>
              <a:t>, DISTINCT, GROUP, ORDER BY ...</a:t>
            </a:r>
          </a:p>
          <a:p>
            <a:pPr lvl="1"/>
            <a:r>
              <a:rPr lang="en-US" altLang="ko-KR" dirty="0" smtClean="0"/>
              <a:t>FOREACH</a:t>
            </a:r>
            <a:r>
              <a:rPr lang="en-US" altLang="ko-KR" dirty="0"/>
              <a:t>, CASE, FILTER, ...</a:t>
            </a:r>
          </a:p>
          <a:p>
            <a:pPr lvl="1"/>
            <a:r>
              <a:rPr lang="en-US" altLang="ko-KR" dirty="0" smtClean="0"/>
              <a:t>LOAD</a:t>
            </a:r>
            <a:r>
              <a:rPr lang="en-US" altLang="ko-KR" dirty="0"/>
              <a:t>, STORE</a:t>
            </a:r>
            <a:r>
              <a:rPr lang="ko-KR" altLang="en-US" dirty="0"/>
              <a:t>로 </a:t>
            </a:r>
            <a:r>
              <a:rPr lang="en-US" altLang="ko-KR" dirty="0"/>
              <a:t>HDFS </a:t>
            </a:r>
            <a:r>
              <a:rPr lang="ko-KR" altLang="en-US" dirty="0"/>
              <a:t>파일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pPr lvl="1"/>
            <a:endParaRPr lang="en-US" altLang="ko-KR" b="0" dirty="0" smtClean="0"/>
          </a:p>
          <a:p>
            <a:r>
              <a:rPr lang="ko-KR" altLang="en-US" b="0" dirty="0" smtClean="0"/>
              <a:t>대용량 </a:t>
            </a:r>
            <a:r>
              <a:rPr lang="ko-KR" altLang="en-US" b="0" dirty="0" err="1"/>
              <a:t>데이터셋</a:t>
            </a:r>
            <a:r>
              <a:rPr lang="ko-KR" altLang="en-US" b="0" dirty="0"/>
              <a:t> 분석 플랫폼</a:t>
            </a:r>
          </a:p>
          <a:p>
            <a:pPr lvl="1"/>
            <a:r>
              <a:rPr lang="ko-KR" altLang="en-US" dirty="0" smtClean="0"/>
              <a:t>스크립트를 </a:t>
            </a:r>
            <a:r>
              <a:rPr lang="en-US" altLang="ko-KR" dirty="0"/>
              <a:t>MR</a:t>
            </a:r>
            <a:r>
              <a:rPr lang="ko-KR" altLang="en-US" dirty="0"/>
              <a:t>로 변환해서 </a:t>
            </a:r>
            <a:r>
              <a:rPr lang="ko-KR" altLang="en-US" dirty="0" err="1"/>
              <a:t>하둡에서</a:t>
            </a:r>
            <a:r>
              <a:rPr lang="ko-KR" altLang="en-US" dirty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ko-KR" altLang="en-US" b="0" dirty="0" smtClean="0"/>
              <a:t>스크립트 </a:t>
            </a:r>
            <a:r>
              <a:rPr lang="ko-KR" altLang="en-US" b="0" dirty="0"/>
              <a:t>실행 </a:t>
            </a:r>
            <a:r>
              <a:rPr lang="ko-KR" altLang="en-US" b="0" dirty="0" smtClean="0"/>
              <a:t>방식</a:t>
            </a:r>
            <a:endParaRPr lang="ko-KR" altLang="en-US" b="0" dirty="0"/>
          </a:p>
          <a:p>
            <a:pPr lvl="1"/>
            <a:r>
              <a:rPr lang="en-US" altLang="ko-KR" dirty="0" smtClean="0"/>
              <a:t>grunt</a:t>
            </a:r>
            <a:r>
              <a:rPr lang="en-US" altLang="ko-KR" dirty="0"/>
              <a:t>: </a:t>
            </a:r>
            <a:r>
              <a:rPr lang="ko-KR" altLang="en-US" dirty="0"/>
              <a:t>대화형 </a:t>
            </a:r>
            <a:r>
              <a:rPr lang="ko-KR" altLang="en-US" dirty="0" err="1"/>
              <a:t>쉘에서</a:t>
            </a:r>
            <a:r>
              <a:rPr lang="ko-KR" altLang="en-US" dirty="0"/>
              <a:t> 스크립트 입력</a:t>
            </a:r>
          </a:p>
          <a:p>
            <a:pPr lvl="1"/>
            <a:r>
              <a:rPr lang="en-US" altLang="ko-KR" dirty="0" smtClean="0"/>
              <a:t>script</a:t>
            </a:r>
            <a:r>
              <a:rPr lang="en-US" altLang="ko-KR" dirty="0"/>
              <a:t>: </a:t>
            </a:r>
            <a:r>
              <a:rPr lang="ko-KR" altLang="en-US" dirty="0"/>
              <a:t>스크립트 파일을 </a:t>
            </a:r>
            <a:r>
              <a:rPr lang="ko-KR" altLang="en-US" dirty="0" smtClean="0"/>
              <a:t>실행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1131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74050" cy="50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836712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MR vs PIG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93078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19872" y="2780928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Q&amp;A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145200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HDFS – </a:t>
            </a:r>
            <a:r>
              <a:rPr lang="en-US" altLang="ko-KR" dirty="0"/>
              <a:t>HDFS</a:t>
            </a:r>
            <a:r>
              <a:rPr lang="ko-KR" altLang="en-US" dirty="0"/>
              <a:t>의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1354" y="1012891"/>
            <a:ext cx="7371006" cy="544044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err="1" smtClean="0"/>
              <a:t>네임노드</a:t>
            </a:r>
            <a:r>
              <a:rPr lang="en-US" altLang="ko-KR" sz="2000" dirty="0" smtClean="0"/>
              <a:t>(Name Node)</a:t>
            </a:r>
          </a:p>
          <a:p>
            <a:pPr lvl="1"/>
            <a:r>
              <a:rPr lang="en-US" altLang="ko-KR" sz="1800" dirty="0" smtClean="0"/>
              <a:t>Master node</a:t>
            </a:r>
          </a:p>
          <a:p>
            <a:pPr lvl="1"/>
            <a:r>
              <a:rPr lang="ko-KR" altLang="en-US" sz="1800" dirty="0">
                <a:latin typeface="+mn-ea"/>
                <a:cs typeface="AppleGothic" charset="0"/>
              </a:rPr>
              <a:t>메타정보 </a:t>
            </a:r>
            <a:r>
              <a:rPr lang="ko-KR" altLang="en-US" sz="1800" dirty="0" smtClean="0">
                <a:latin typeface="+mn-ea"/>
                <a:cs typeface="AppleGothic" charset="0"/>
              </a:rPr>
              <a:t>저장 및 관리</a:t>
            </a:r>
            <a:endParaRPr lang="en-US" altLang="ko-KR" sz="1800" dirty="0" smtClean="0">
              <a:latin typeface="+mn-ea"/>
              <a:cs typeface="AppleGothic" charset="0"/>
            </a:endParaRPr>
          </a:p>
          <a:p>
            <a:pPr lvl="2"/>
            <a:r>
              <a:rPr lang="ko-KR" altLang="en-US" sz="1600" dirty="0">
                <a:latin typeface="+mn-ea"/>
                <a:cs typeface="AppleGothic" charset="0"/>
              </a:rPr>
              <a:t>파일의 이름</a:t>
            </a:r>
            <a:r>
              <a:rPr lang="en-US" altLang="ko-KR" sz="1600" dirty="0">
                <a:latin typeface="+mn-ea"/>
                <a:cs typeface="AppleGothic" charset="0"/>
              </a:rPr>
              <a:t>, </a:t>
            </a:r>
            <a:r>
              <a:rPr lang="ko-KR" altLang="en-US" sz="1600" dirty="0">
                <a:latin typeface="+mn-ea"/>
                <a:cs typeface="AppleGothic" charset="0"/>
              </a:rPr>
              <a:t>속한 </a:t>
            </a:r>
            <a:r>
              <a:rPr lang="ko-KR" altLang="en-US" sz="1600" dirty="0" err="1">
                <a:latin typeface="+mn-ea"/>
                <a:cs typeface="AppleGothic" charset="0"/>
              </a:rPr>
              <a:t>디렉토리</a:t>
            </a:r>
            <a:r>
              <a:rPr lang="ko-KR" altLang="en-US" sz="1600" dirty="0">
                <a:latin typeface="+mn-ea"/>
                <a:cs typeface="AppleGothic" charset="0"/>
              </a:rPr>
              <a:t> 정보</a:t>
            </a:r>
            <a:r>
              <a:rPr lang="en-US" altLang="ko-KR" sz="1600" dirty="0">
                <a:latin typeface="+mn-ea"/>
                <a:cs typeface="AppleGothic" charset="0"/>
              </a:rPr>
              <a:t>, </a:t>
            </a:r>
            <a:r>
              <a:rPr lang="ko-KR" altLang="en-US" sz="1600" dirty="0" err="1">
                <a:latin typeface="+mn-ea"/>
                <a:cs typeface="AppleGothic" charset="0"/>
              </a:rPr>
              <a:t>복제본</a:t>
            </a:r>
            <a:r>
              <a:rPr lang="ko-KR" altLang="en-US" sz="1600" dirty="0">
                <a:latin typeface="+mn-ea"/>
                <a:cs typeface="AppleGothic" charset="0"/>
              </a:rPr>
              <a:t> 개수</a:t>
            </a:r>
            <a:r>
              <a:rPr lang="en-US" altLang="ko-KR" sz="1600" dirty="0">
                <a:latin typeface="+mn-ea"/>
                <a:cs typeface="AppleGothic" charset="0"/>
              </a:rPr>
              <a:t>, </a:t>
            </a:r>
            <a:r>
              <a:rPr lang="ko-KR" altLang="en-US" sz="1600" dirty="0">
                <a:latin typeface="+mn-ea"/>
                <a:cs typeface="AppleGothic" charset="0"/>
              </a:rPr>
              <a:t>파일 구성 데이터블록 </a:t>
            </a:r>
            <a:r>
              <a:rPr lang="en-US" altLang="ko-KR" sz="1600" dirty="0">
                <a:latin typeface="+mn-ea"/>
                <a:cs typeface="AppleGothic" charset="0"/>
              </a:rPr>
              <a:t>ID </a:t>
            </a:r>
            <a:r>
              <a:rPr lang="ko-KR" altLang="en-US" sz="1600" dirty="0">
                <a:latin typeface="+mn-ea"/>
                <a:cs typeface="AppleGothic" charset="0"/>
              </a:rPr>
              <a:t>리스트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파일 시스템의 </a:t>
            </a:r>
            <a:r>
              <a:rPr lang="en-US" altLang="ko-KR" sz="1600" dirty="0" smtClean="0"/>
              <a:t>name space </a:t>
            </a:r>
            <a:r>
              <a:rPr lang="ko-KR" altLang="en-US" sz="1600" dirty="0" smtClean="0"/>
              <a:t>관리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특정 파일을 저장하는 모든 블록이 저장된 데이터 </a:t>
            </a:r>
            <a:r>
              <a:rPr lang="ko-KR" altLang="en-US" sz="1800" dirty="0" err="1" smtClean="0"/>
              <a:t>노드를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저장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</a:t>
            </a:r>
            <a:r>
              <a:rPr lang="en-US" altLang="ko-KR" sz="2000" dirty="0" smtClean="0"/>
              <a:t>(Data Node)</a:t>
            </a:r>
            <a:endParaRPr lang="en-US" altLang="ko-KR" sz="2000" dirty="0"/>
          </a:p>
          <a:p>
            <a:pPr lvl="1"/>
            <a:r>
              <a:rPr lang="en-US" altLang="ko-KR" sz="1800" dirty="0"/>
              <a:t>Slave </a:t>
            </a:r>
            <a:r>
              <a:rPr lang="en-US" altLang="ko-KR" sz="1800" dirty="0" smtClean="0"/>
              <a:t>Node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실제 데이터 블록을 다수의 </a:t>
            </a:r>
            <a:r>
              <a:rPr lang="en-US" altLang="ko-KR" sz="1800" dirty="0" smtClean="0"/>
              <a:t>Data Node</a:t>
            </a:r>
            <a:r>
              <a:rPr lang="ko-KR" altLang="en-US" sz="1800" dirty="0" smtClean="0"/>
              <a:t>에 분산 저장</a:t>
            </a:r>
            <a:endParaRPr lang="en-US" altLang="ko-KR" sz="1800" dirty="0" smtClean="0"/>
          </a:p>
          <a:p>
            <a:pPr lvl="2"/>
            <a:r>
              <a:rPr lang="en-US" altLang="ko-KR" sz="1600" dirty="0">
                <a:latin typeface="+mn-ea"/>
                <a:cs typeface="AppleGothic" charset="0"/>
              </a:rPr>
              <a:t>Rack awareness: </a:t>
            </a:r>
            <a:r>
              <a:rPr lang="en-US" altLang="ko-KR" sz="1600" dirty="0" smtClean="0">
                <a:latin typeface="+mn-ea"/>
                <a:cs typeface="AppleGothic" charset="0"/>
              </a:rPr>
              <a:t>한 </a:t>
            </a:r>
            <a:r>
              <a:rPr lang="en-US" altLang="ko-KR" sz="1600" dirty="0" err="1">
                <a:latin typeface="+mn-ea"/>
                <a:cs typeface="AppleGothic" charset="0"/>
              </a:rPr>
              <a:t>rack에</a:t>
            </a:r>
            <a:r>
              <a:rPr lang="en-US" altLang="ko-KR" sz="1600" dirty="0">
                <a:latin typeface="+mn-ea"/>
                <a:cs typeface="AppleGothic" charset="0"/>
              </a:rPr>
              <a:t> </a:t>
            </a:r>
            <a:r>
              <a:rPr lang="en-US" altLang="ko-KR" sz="1600" dirty="0" err="1">
                <a:latin typeface="+mn-ea"/>
                <a:cs typeface="AppleGothic" charset="0"/>
              </a:rPr>
              <a:t>모든</a:t>
            </a:r>
            <a:r>
              <a:rPr lang="en-US" altLang="ko-KR" sz="1600" dirty="0">
                <a:latin typeface="+mn-ea"/>
                <a:cs typeface="AppleGothic" charset="0"/>
              </a:rPr>
              <a:t> </a:t>
            </a:r>
            <a:r>
              <a:rPr lang="en-US" altLang="ko-KR" sz="1600" dirty="0" err="1" smtClean="0">
                <a:latin typeface="+mn-ea"/>
                <a:cs typeface="AppleGothic" charset="0"/>
              </a:rPr>
              <a:t>복제</a:t>
            </a:r>
            <a:r>
              <a:rPr lang="en-US" altLang="ko-KR" sz="1600" dirty="0" smtClean="0">
                <a:latin typeface="+mn-ea"/>
                <a:cs typeface="AppleGothic" charset="0"/>
              </a:rPr>
              <a:t> </a:t>
            </a:r>
            <a:r>
              <a:rPr lang="en-US" altLang="ko-KR" sz="1600" dirty="0" err="1" smtClean="0">
                <a:latin typeface="+mn-ea"/>
                <a:cs typeface="AppleGothic" charset="0"/>
              </a:rPr>
              <a:t>블록이</a:t>
            </a:r>
            <a:r>
              <a:rPr lang="en-US" altLang="ko-KR" sz="1600" dirty="0" smtClean="0">
                <a:latin typeface="+mn-ea"/>
                <a:cs typeface="AppleGothic" charset="0"/>
              </a:rPr>
              <a:t> </a:t>
            </a:r>
            <a:r>
              <a:rPr lang="en-US" altLang="ko-KR" sz="1600" dirty="0" err="1">
                <a:latin typeface="+mn-ea"/>
                <a:cs typeface="AppleGothic" charset="0"/>
              </a:rPr>
              <a:t>놓이지</a:t>
            </a:r>
            <a:r>
              <a:rPr lang="en-US" altLang="ko-KR" sz="1600" dirty="0">
                <a:latin typeface="+mn-ea"/>
                <a:cs typeface="AppleGothic" charset="0"/>
              </a:rPr>
              <a:t> </a:t>
            </a:r>
            <a:r>
              <a:rPr lang="en-US" altLang="ko-KR" sz="1600" dirty="0" err="1">
                <a:latin typeface="+mn-ea"/>
                <a:cs typeface="AppleGothic" charset="0"/>
              </a:rPr>
              <a:t>않도록</a:t>
            </a:r>
            <a:r>
              <a:rPr lang="en-US" altLang="ko-KR" sz="1600" dirty="0">
                <a:latin typeface="+mn-ea"/>
                <a:cs typeface="AppleGothic" charset="0"/>
              </a:rPr>
              <a:t> 함</a:t>
            </a:r>
            <a:r>
              <a:rPr lang="en-US" altLang="ko-KR" sz="1600" dirty="0" smtClean="0">
                <a:latin typeface="+mn-ea"/>
                <a:cs typeface="AppleGothic" charset="0"/>
              </a:rPr>
              <a:t>.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200" dirty="0" err="1" smtClean="0"/>
              <a:t>네임노드와</a:t>
            </a:r>
            <a:r>
              <a:rPr lang="ko-KR" altLang="en-US" sz="2200" dirty="0" smtClean="0"/>
              <a:t> </a:t>
            </a:r>
            <a:r>
              <a:rPr lang="ko-KR" altLang="en-US" sz="2200" dirty="0" err="1"/>
              <a:t>데이터노드</a:t>
            </a:r>
            <a:r>
              <a:rPr lang="ko-KR" altLang="en-US" sz="2200" dirty="0"/>
              <a:t> 간의 통신 </a:t>
            </a:r>
            <a:r>
              <a:rPr lang="en-US" altLang="ko-KR" sz="2200" dirty="0"/>
              <a:t>(Heartbeat)</a:t>
            </a:r>
          </a:p>
          <a:p>
            <a:pPr lvl="1"/>
            <a:r>
              <a:rPr lang="ko-KR" altLang="en-US" sz="1800" dirty="0" smtClean="0"/>
              <a:t>데이터 </a:t>
            </a:r>
            <a:r>
              <a:rPr lang="ko-KR" altLang="en-US" sz="1800" dirty="0" err="1" smtClean="0"/>
              <a:t>노드</a:t>
            </a:r>
            <a:r>
              <a:rPr lang="en-US" altLang="ko-KR" sz="1800" dirty="0" smtClean="0"/>
              <a:t>:  </a:t>
            </a:r>
            <a:r>
              <a:rPr lang="ko-KR" altLang="en-US" sz="1800" dirty="0" smtClean="0"/>
              <a:t>보유 블록 리스트를 </a:t>
            </a:r>
            <a:r>
              <a:rPr lang="en-US" altLang="ko-KR" sz="1800" dirty="0" smtClean="0"/>
              <a:t>Name Node</a:t>
            </a:r>
            <a:r>
              <a:rPr lang="ko-KR" altLang="en-US" sz="1800" dirty="0" smtClean="0"/>
              <a:t>에</a:t>
            </a:r>
            <a:r>
              <a:rPr lang="en-US" altLang="ko-KR" sz="1800" dirty="0" smtClean="0"/>
              <a:t>  </a:t>
            </a:r>
            <a:r>
              <a:rPr lang="ko-KR" altLang="en-US" sz="1800" dirty="0" smtClean="0"/>
              <a:t>정기적으로 알림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네임 </a:t>
            </a:r>
            <a:r>
              <a:rPr lang="ko-KR" altLang="en-US" sz="1800" dirty="0" err="1" smtClean="0"/>
              <a:t>노드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고장 </a:t>
            </a:r>
            <a:r>
              <a:rPr lang="en-US" altLang="ko-KR" sz="1800" dirty="0" smtClean="0"/>
              <a:t>Data Node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를 감지하여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 </a:t>
            </a:r>
            <a:r>
              <a:rPr lang="ko-KR" altLang="en-US" sz="1800" dirty="0" err="1" smtClean="0"/>
              <a:t>노드의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블록들을 다른 </a:t>
            </a:r>
            <a:r>
              <a:rPr lang="ko-KR" altLang="en-US" sz="1800" dirty="0" err="1"/>
              <a:t>노드들에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복제하여 </a:t>
            </a:r>
            <a:r>
              <a:rPr lang="en-US" altLang="ko-KR" sz="1800" dirty="0" smtClean="0"/>
              <a:t>replication </a:t>
            </a:r>
            <a:r>
              <a:rPr lang="en-US" altLang="ko-KR" sz="1800" dirty="0"/>
              <a:t>factor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유지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통신 주기</a:t>
            </a:r>
            <a:r>
              <a:rPr lang="en-US" altLang="ko-KR" sz="1800" dirty="0" smtClean="0"/>
              <a:t>: </a:t>
            </a:r>
          </a:p>
          <a:p>
            <a:pPr lvl="2"/>
            <a:r>
              <a:rPr lang="ko-KR" altLang="en-US" sz="1600" dirty="0" smtClean="0"/>
              <a:t>디폴트</a:t>
            </a:r>
            <a:r>
              <a:rPr lang="en-US" altLang="ko-KR" sz="1600" dirty="0" smtClean="0"/>
              <a:t>: 3</a:t>
            </a:r>
            <a:r>
              <a:rPr lang="ko-KR" altLang="en-US" sz="1600" dirty="0" smtClean="0"/>
              <a:t>초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hdfs-site.xml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dfs.heartbeat.interval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파라미터로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조정</a:t>
            </a:r>
            <a:r>
              <a:rPr lang="en-US" altLang="ko-KR" sz="1600" dirty="0" smtClean="0"/>
              <a:t> 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93754" y="3429000"/>
            <a:ext cx="4130646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4163" marR="0" indent="-2841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1pPr>
            <a:lvl2pPr marL="630238" marR="0" indent="-282575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2pPr>
            <a:lvl3pPr marL="858838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3pPr>
            <a:lvl4pPr marL="11985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4pPr>
            <a:lvl5pPr marL="1490663" marR="0" indent="-2286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/>
              </a:defRPr>
            </a:lvl5pPr>
          </a:lstStyle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1395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아키텍처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14948"/>
            <a:ext cx="7452360" cy="500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26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클러스터 </a:t>
            </a:r>
            <a:r>
              <a:rPr lang="ko-KR" altLang="en-US" dirty="0" err="1" smtClean="0"/>
              <a:t>구성예</a:t>
            </a:r>
            <a:endParaRPr lang="ko-KR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" y="1466056"/>
            <a:ext cx="800862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803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HDFS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Hadoop</a:t>
            </a:r>
            <a:r>
              <a:rPr lang="ko-KR" altLang="en-US" dirty="0" smtClean="0"/>
              <a:t>은 자바로 구현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latin typeface="+mn-ea"/>
              </a:rPr>
              <a:t>리눅스</a:t>
            </a:r>
            <a:r>
              <a:rPr lang="ko-KR" altLang="en-US" dirty="0" smtClean="0">
                <a:latin typeface="+mn-ea"/>
              </a:rPr>
              <a:t> 명령과 유사한 </a:t>
            </a:r>
            <a:r>
              <a:rPr lang="en-US" altLang="ko-KR" dirty="0" smtClean="0">
                <a:latin typeface="+mn-ea"/>
              </a:rPr>
              <a:t>Command Line Interface (CLI) </a:t>
            </a:r>
            <a:r>
              <a:rPr lang="ko-KR" altLang="en-US" dirty="0" smtClean="0">
                <a:latin typeface="+mn-ea"/>
              </a:rPr>
              <a:t>제공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모든 </a:t>
            </a:r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파일시스템은 자바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를 통해 </a:t>
            </a:r>
            <a:r>
              <a:rPr lang="ko-KR" altLang="en-US" dirty="0" smtClean="0">
                <a:latin typeface="+mn-ea"/>
              </a:rPr>
              <a:t>연동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err="1" smtClean="0"/>
              <a:t>타언어에</a:t>
            </a:r>
            <a:r>
              <a:rPr lang="ko-KR" altLang="en-US" dirty="0" smtClean="0"/>
              <a:t> 대한 인터페이스 제공</a:t>
            </a:r>
            <a:r>
              <a:rPr lang="en-US" altLang="ko-KR" dirty="0" smtClean="0"/>
              <a:t>: Thrift</a:t>
            </a:r>
            <a:r>
              <a:rPr lang="ko-KR" altLang="en-US" dirty="0" smtClean="0"/>
              <a:t>를 통해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이외의 언어로 액세스할 </a:t>
            </a:r>
            <a:r>
              <a:rPr lang="ko-KR" altLang="en-US" dirty="0"/>
              <a:t>때의 불편함 </a:t>
            </a:r>
            <a:r>
              <a:rPr lang="ko-KR" altLang="en-US" dirty="0" smtClean="0"/>
              <a:t>해소</a:t>
            </a:r>
            <a:endParaRPr lang="en-US" altLang="ko-KR" dirty="0" smtClean="0"/>
          </a:p>
          <a:p>
            <a:pPr lvl="2"/>
            <a:r>
              <a:rPr lang="ko-KR" altLang="en-US" dirty="0" err="1"/>
              <a:t>쓰리프트</a:t>
            </a:r>
            <a:r>
              <a:rPr lang="ko-KR" altLang="en-US" dirty="0"/>
              <a:t> 바인딩을 제공하는 </a:t>
            </a:r>
            <a:r>
              <a:rPr lang="ko-KR" altLang="en-US" dirty="0" smtClean="0"/>
              <a:t>모든 언어는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와 연동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1) C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 : </a:t>
            </a:r>
            <a:r>
              <a:rPr lang="ko-KR" altLang="en-US" dirty="0"/>
              <a:t>자바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ko-KR" altLang="en-US" dirty="0"/>
              <a:t>인터페이스를 그대로 흉내 낸 </a:t>
            </a:r>
            <a:r>
              <a:rPr lang="en-US" altLang="ko-KR" dirty="0" err="1"/>
              <a:t>libhdfs</a:t>
            </a:r>
            <a:r>
              <a:rPr lang="ko-KR" altLang="en-US" dirty="0"/>
              <a:t>라는 </a:t>
            </a:r>
            <a:r>
              <a:rPr lang="en-US" altLang="ko-KR" dirty="0"/>
              <a:t>C </a:t>
            </a:r>
            <a:r>
              <a:rPr lang="ko-KR" altLang="en-US" dirty="0"/>
              <a:t>라이브러리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2) </a:t>
            </a:r>
            <a:r>
              <a:rPr lang="en-US" altLang="ko-KR" dirty="0" err="1"/>
              <a:t>WebDav</a:t>
            </a:r>
            <a:r>
              <a:rPr lang="en-US" altLang="ko-KR" dirty="0" smtClean="0"/>
              <a:t>: </a:t>
            </a:r>
            <a:r>
              <a:rPr lang="en-US" altLang="ko-KR" dirty="0"/>
              <a:t>HDFS</a:t>
            </a:r>
            <a:r>
              <a:rPr lang="ko-KR" altLang="en-US" dirty="0"/>
              <a:t>를 표준 파일시스템처럼 액세스 </a:t>
            </a:r>
            <a:r>
              <a:rPr lang="ko-KR" altLang="en-US" dirty="0" smtClean="0"/>
              <a:t>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1473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HDFS – </a:t>
            </a:r>
            <a:r>
              <a:rPr lang="en-US" altLang="ko-KR" dirty="0" smtClean="0"/>
              <a:t>Command Line Interface (CLI)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일반적인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CLI </a:t>
            </a:r>
            <a:r>
              <a:rPr lang="ko-KR" altLang="en-US" dirty="0" smtClean="0"/>
              <a:t>명령을 지원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5" y="3212574"/>
            <a:ext cx="802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25" y="4148678"/>
            <a:ext cx="73056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5" y="5012774"/>
            <a:ext cx="62579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4182" y="3655655"/>
            <a:ext cx="7720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- </a:t>
            </a:r>
            <a:r>
              <a:rPr lang="ko-KR" altLang="en-US" sz="1200" b="1" dirty="0" smtClean="0"/>
              <a:t>로컬 </a:t>
            </a:r>
            <a:r>
              <a:rPr lang="ko-KR" altLang="en-US" sz="1200" b="1" dirty="0"/>
              <a:t>파일 </a:t>
            </a:r>
            <a:r>
              <a:rPr lang="en-US" altLang="ko-KR" sz="1200" b="1" dirty="0"/>
              <a:t>quangle.txt</a:t>
            </a:r>
            <a:r>
              <a:rPr lang="ko-KR" altLang="en-US" sz="1200" b="1" dirty="0"/>
              <a:t>를 로컬호스트에서 수행 중인 </a:t>
            </a:r>
            <a:r>
              <a:rPr lang="en-US" altLang="ko-KR" sz="1200" b="1" dirty="0"/>
              <a:t>HDFS </a:t>
            </a:r>
            <a:r>
              <a:rPr lang="ko-KR" altLang="en-US" sz="1200" b="1" dirty="0" err="1"/>
              <a:t>인스턴스의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/user/tom/quangle.txt </a:t>
            </a:r>
            <a:r>
              <a:rPr lang="ko-KR" altLang="en-US" sz="1200" b="1" dirty="0"/>
              <a:t>파일로 복사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4519751"/>
            <a:ext cx="2475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- </a:t>
            </a:r>
            <a:r>
              <a:rPr lang="en-US" altLang="ko-KR" sz="1200" b="1" dirty="0"/>
              <a:t>URI </a:t>
            </a:r>
            <a:r>
              <a:rPr lang="ko-KR" altLang="en-US" sz="1200" b="1" dirty="0" err="1"/>
              <a:t>스킴과</a:t>
            </a:r>
            <a:r>
              <a:rPr lang="ko-KR" altLang="en-US" sz="1200" b="1" dirty="0"/>
              <a:t> 호스트는 생략 가능</a:t>
            </a:r>
            <a:endParaRPr lang="en-US" altLang="ko-KR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5384249"/>
            <a:ext cx="5725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- </a:t>
            </a:r>
            <a:r>
              <a:rPr lang="ko-KR" altLang="en-US" sz="1200" b="1" dirty="0"/>
              <a:t>상대경로를 사용하여 </a:t>
            </a:r>
            <a:r>
              <a:rPr lang="en-US" altLang="ko-KR" sz="1200" b="1" dirty="0"/>
              <a:t>/user/tom</a:t>
            </a:r>
            <a:r>
              <a:rPr lang="ko-KR" altLang="en-US" sz="1200" b="1" dirty="0"/>
              <a:t>에 해당하는 </a:t>
            </a:r>
            <a:r>
              <a:rPr lang="en-US" altLang="ko-KR" sz="1200" b="1" dirty="0"/>
              <a:t>HDFS</a:t>
            </a:r>
            <a:r>
              <a:rPr lang="ko-KR" altLang="en-US" sz="1200" b="1" dirty="0"/>
              <a:t>의 홈 디렉터리로 파일 복사</a:t>
            </a:r>
            <a:endParaRPr lang="en-US" altLang="ko-KR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3425" y="1628800"/>
            <a:ext cx="49223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% </a:t>
            </a:r>
            <a:r>
              <a:rPr lang="en-US" altLang="ko-KR" sz="1200" b="1" dirty="0" err="1" smtClean="0"/>
              <a:t>hadoop</a:t>
            </a:r>
            <a:r>
              <a:rPr lang="en-US" altLang="ko-KR" sz="1200" b="1" dirty="0" smtClean="0"/>
              <a:t> fs –</a:t>
            </a:r>
            <a:r>
              <a:rPr lang="en-US" altLang="ko-KR" sz="1200" b="1" dirty="0" err="1" smtClean="0"/>
              <a:t>mkdir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 smtClean="0"/>
              <a:t>mydir</a:t>
            </a:r>
            <a:endParaRPr lang="en-US" altLang="ko-KR" sz="1200" b="1" dirty="0" smtClean="0"/>
          </a:p>
          <a:p>
            <a:endParaRPr lang="en-US" altLang="ko-KR" sz="1200" b="1" dirty="0" smtClean="0"/>
          </a:p>
          <a:p>
            <a:r>
              <a:rPr lang="en-US" altLang="ko-KR" sz="1200" b="1" dirty="0" smtClean="0"/>
              <a:t>     - HDFS </a:t>
            </a:r>
            <a:r>
              <a:rPr lang="ko-KR" altLang="en-US" sz="1200" b="1" dirty="0" smtClean="0"/>
              <a:t>현재 폴더에 </a:t>
            </a:r>
            <a:r>
              <a:rPr lang="en-US" altLang="ko-KR" sz="1200" b="1" dirty="0" err="1" smtClean="0"/>
              <a:t>mydir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폴더를 생성</a:t>
            </a:r>
            <a:endParaRPr lang="en-US" altLang="ko-KR" sz="1200" b="1" dirty="0" smtClean="0"/>
          </a:p>
          <a:p>
            <a:endParaRPr lang="en-US" altLang="ko-KR" sz="1200" dirty="0" smtClean="0"/>
          </a:p>
          <a:p>
            <a:r>
              <a:rPr lang="en-US" altLang="ko-KR" sz="1200" b="1" dirty="0"/>
              <a:t>% </a:t>
            </a:r>
            <a:r>
              <a:rPr lang="en-US" altLang="ko-KR" sz="1200" b="1" dirty="0" err="1"/>
              <a:t>hadoop</a:t>
            </a:r>
            <a:r>
              <a:rPr lang="en-US" altLang="ko-KR" sz="1200" b="1" dirty="0"/>
              <a:t> fs </a:t>
            </a:r>
            <a:r>
              <a:rPr lang="en-US" altLang="ko-KR" sz="1200" b="1" dirty="0" smtClean="0"/>
              <a:t>–</a:t>
            </a:r>
            <a:r>
              <a:rPr lang="en-US" altLang="ko-KR" sz="1200" b="1" dirty="0" err="1" smtClean="0"/>
              <a:t>cp</a:t>
            </a:r>
            <a:r>
              <a:rPr lang="en-US" altLang="ko-KR" sz="1200" b="1" dirty="0" smtClean="0"/>
              <a:t> myfile.txt input/input.txt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     - HDFS </a:t>
            </a:r>
            <a:r>
              <a:rPr lang="ko-KR" altLang="en-US" sz="1200" b="1" dirty="0"/>
              <a:t>현재 </a:t>
            </a:r>
            <a:r>
              <a:rPr lang="ko-KR" altLang="en-US" sz="1200" b="1" dirty="0" smtClean="0"/>
              <a:t>폴더의 </a:t>
            </a:r>
            <a:r>
              <a:rPr lang="en-US" altLang="ko-KR" sz="1200" b="1" dirty="0" smtClean="0"/>
              <a:t>myfile.txt</a:t>
            </a:r>
            <a:r>
              <a:rPr lang="ko-KR" altLang="en-US" sz="1200" b="1" dirty="0" smtClean="0"/>
              <a:t>를 </a:t>
            </a:r>
            <a:r>
              <a:rPr lang="en-US" altLang="ko-KR" sz="1200" b="1" dirty="0" smtClean="0"/>
              <a:t>input/input.txt </a:t>
            </a:r>
            <a:r>
              <a:rPr lang="ko-KR" altLang="en-US" sz="1200" b="1" dirty="0" smtClean="0"/>
              <a:t>파일로 복사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59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16112</TotalTime>
  <Words>1646</Words>
  <Application>Microsoft Office PowerPoint</Application>
  <PresentationFormat>화면 슬라이드 쇼(4:3)</PresentationFormat>
  <Paragraphs>328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26장 하둡(Hadoop)</vt:lpstr>
      <vt:lpstr>Hadoop 소개</vt:lpstr>
      <vt:lpstr>하둡 소개: 빅데이터에 대응 방식의 변화</vt:lpstr>
      <vt:lpstr>HDFS </vt:lpstr>
      <vt:lpstr>HDFS – HDFS의 구성(1)</vt:lpstr>
      <vt:lpstr>Hadoop 아키텍처</vt:lpstr>
      <vt:lpstr>Hadoop 클러스터 구성예</vt:lpstr>
      <vt:lpstr>HDFS – 인터페이스</vt:lpstr>
      <vt:lpstr>HDFS – Command Line Interface (CLI)</vt:lpstr>
      <vt:lpstr>HDFS – JAVA Interface</vt:lpstr>
      <vt:lpstr>HDFS I/O 방식</vt:lpstr>
      <vt:lpstr>HDFS 저장 방식</vt:lpstr>
      <vt:lpstr>HDFS 쓰기</vt:lpstr>
      <vt:lpstr>MapReduce</vt:lpstr>
      <vt:lpstr>Mapreduce Data Flows</vt:lpstr>
      <vt:lpstr>Map Reduce 모델</vt:lpstr>
      <vt:lpstr>Map Reduce의 흐름</vt:lpstr>
      <vt:lpstr>Map 단계</vt:lpstr>
      <vt:lpstr>PowerPoint 프레젠테이션</vt:lpstr>
      <vt:lpstr>PowerPoint 프레젠테이션</vt:lpstr>
      <vt:lpstr>Reduce 단계</vt:lpstr>
      <vt:lpstr>PowerPoint 프레젠테이션</vt:lpstr>
      <vt:lpstr>PowerPoint 프레젠테이션</vt:lpstr>
      <vt:lpstr>Combine 단계</vt:lpstr>
      <vt:lpstr>PowerPoint 프레젠테이션</vt:lpstr>
      <vt:lpstr>Map Reduce 응용예제</vt:lpstr>
      <vt:lpstr>PowerPoint 프레젠테이션</vt:lpstr>
      <vt:lpstr>MapReduce - 맵과 리듀스 구성방법</vt:lpstr>
      <vt:lpstr>MapReduce - 맵과 리듀스 구성방법</vt:lpstr>
      <vt:lpstr>MapReduce - 맵과 리듀스 구성방법</vt:lpstr>
      <vt:lpstr>Hadoop의 활용</vt:lpstr>
      <vt:lpstr>Yarn</vt:lpstr>
      <vt:lpstr>PowerPoint 프레젠테이션</vt:lpstr>
      <vt:lpstr>Yarn Daemons</vt:lpstr>
      <vt:lpstr>PowerPoint 프레젠테이션</vt:lpstr>
      <vt:lpstr>Why is Yarn needed? </vt:lpstr>
      <vt:lpstr>Why is Yarn needed? </vt:lpstr>
      <vt:lpstr>Why is Yarn needed? </vt:lpstr>
      <vt:lpstr>PowerPoint 프레젠테이션</vt:lpstr>
      <vt:lpstr>PowerPoint 프레젠테이션</vt:lpstr>
      <vt:lpstr>PowerPoint 프레젠테이션</vt:lpstr>
      <vt:lpstr>Hadoop Programming</vt:lpstr>
      <vt:lpstr>Hadoop Programming – 예제) JAVA 워드카운트 </vt:lpstr>
      <vt:lpstr>Hadoop Programming- Script: PIG</vt:lpstr>
      <vt:lpstr>PowerPoint 프레젠테이션</vt:lpstr>
      <vt:lpstr>PowerPoint 프레젠테이션</vt:lpstr>
    </vt:vector>
  </TitlesOfParts>
  <Company>beta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JaesunHan</dc:creator>
  <cp:lastModifiedBy>jjlee</cp:lastModifiedBy>
  <cp:revision>709</cp:revision>
  <cp:lastPrinted>2018-11-05T02:39:27Z</cp:lastPrinted>
  <dcterms:created xsi:type="dcterms:W3CDTF">2008-12-08T12:41:31Z</dcterms:created>
  <dcterms:modified xsi:type="dcterms:W3CDTF">2019-05-26T23:35:08Z</dcterms:modified>
</cp:coreProperties>
</file>